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7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0" r:id="rId1"/>
  </p:sldMasterIdLst>
  <p:notesMasterIdLst>
    <p:notesMasterId r:id="rId20"/>
  </p:notesMasterIdLst>
  <p:handoutMasterIdLst>
    <p:handoutMasterId r:id="rId21"/>
  </p:handoutMasterIdLst>
  <p:sldIdLst>
    <p:sldId id="370" r:id="rId2"/>
    <p:sldId id="371" r:id="rId3"/>
    <p:sldId id="365" r:id="rId4"/>
    <p:sldId id="361" r:id="rId5"/>
    <p:sldId id="364" r:id="rId6"/>
    <p:sldId id="373" r:id="rId7"/>
    <p:sldId id="372" r:id="rId8"/>
    <p:sldId id="368" r:id="rId9"/>
    <p:sldId id="363" r:id="rId10"/>
    <p:sldId id="362" r:id="rId11"/>
    <p:sldId id="360" r:id="rId12"/>
    <p:sldId id="359" r:id="rId13"/>
    <p:sldId id="369" r:id="rId14"/>
    <p:sldId id="366" r:id="rId15"/>
    <p:sldId id="367" r:id="rId16"/>
    <p:sldId id="334" r:id="rId17"/>
    <p:sldId id="335" r:id="rId18"/>
    <p:sldId id="336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win Schwab" initials="ES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FFFFCC"/>
    <a:srgbClr val="FFFF00"/>
    <a:srgbClr val="003399"/>
    <a:srgbClr val="336699"/>
    <a:srgbClr val="C0C0C0"/>
    <a:srgbClr val="DDDDDD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80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147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7-05-21T10:19:28.225" idx="9">
    <p:pos x="-320" y="55"/>
    <p:text>Mitglieder:
Erfinder des Telefons Philipp Reis 
Ehrenmitglieder
Karl Schwarzschild (1873-1916) 
Albert Einstein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7-05-21T10:19:28.225" idx="10">
    <p:pos x="-320" y="55"/>
    <p:text>Mitglieder:
Erfinder des Telefons Philipp Reis 
Ehrenmitglieder
Karl Schwarzschild (1873-1916) 
Albert Einstein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smtClean="0"/>
            </a:lvl1pPr>
          </a:lstStyle>
          <a:p>
            <a:pPr>
              <a:defRPr/>
            </a:pPr>
            <a:r>
              <a:rPr lang="en-US"/>
              <a:t>Matthias Busch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smtClean="0"/>
            </a:lvl1pPr>
          </a:lstStyle>
          <a:p>
            <a:pPr>
              <a:defRPr/>
            </a:pPr>
            <a:fld id="{1B981453-6C36-472F-9C81-81B89475F94A}" type="datetime1">
              <a:rPr lang="en-US"/>
              <a:pPr>
                <a:defRPr/>
              </a:pPr>
              <a:t>2/27/2015</a:t>
            </a:fld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smtClean="0"/>
            </a:lvl1pPr>
          </a:lstStyle>
          <a:p>
            <a:pPr>
              <a:defRPr/>
            </a:pPr>
            <a:r>
              <a:rPr lang="en-US"/>
              <a:t>Kleinplaneten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smtClean="0"/>
            </a:lvl1pPr>
          </a:lstStyle>
          <a:p>
            <a:pPr>
              <a:defRPr/>
            </a:pPr>
            <a:fld id="{221FDACD-EE04-4CFF-BCFD-216A0C727AE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06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9"/>
          <p:cNvSpPr>
            <a:spLocks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smtClean="0"/>
            </a:lvl1pPr>
          </a:lstStyle>
          <a:p>
            <a:pPr>
              <a:defRPr/>
            </a:pPr>
            <a:fld id="{157EFBA8-E1CB-44B8-93BC-57C0550AEBA7}" type="datetime1">
              <a:rPr lang="en-US"/>
              <a:pPr>
                <a:defRPr/>
              </a:pPr>
              <a:t>2/27/2015</a:t>
            </a:fld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smtClean="0"/>
            </a:lvl1pPr>
          </a:lstStyle>
          <a:p>
            <a:pPr>
              <a:defRPr/>
            </a:pPr>
            <a:fld id="{C8C6DB3D-9B42-4160-B583-8CEB5A3891E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7649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8550E24-2168-44B2-BE48-A13B85A469E1}" type="datetime1">
              <a:rPr kumimoji="0" lang="en-US" altLang="de-DE" sz="1200"/>
              <a:pPr/>
              <a:t>2/27/2015</a:t>
            </a:fld>
            <a:endParaRPr kumimoji="0" lang="en-US" altLang="de-DE" sz="1200"/>
          </a:p>
        </p:txBody>
      </p:sp>
      <p:sp>
        <p:nvSpPr>
          <p:cNvPr id="46083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82B8649-D1C5-455C-AEE7-3EC44523ADC9}" type="slidenum">
              <a:rPr kumimoji="0" lang="en-US" altLang="de-DE" sz="1200"/>
              <a:pPr/>
              <a:t>1</a:t>
            </a:fld>
            <a:endParaRPr kumimoji="0" lang="en-US" altLang="de-DE" sz="1200"/>
          </a:p>
        </p:txBody>
      </p:sp>
      <p:sp>
        <p:nvSpPr>
          <p:cNvPr id="4608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15F704E-FEB0-4518-9ABF-02BB0884A512}" type="datetime1">
              <a:rPr kumimoji="0" lang="en-US" altLang="de-DE" sz="1200"/>
              <a:pPr/>
              <a:t>2/27/2015</a:t>
            </a:fld>
            <a:endParaRPr kumimoji="0" lang="en-US" altLang="de-DE" sz="1200"/>
          </a:p>
        </p:txBody>
      </p:sp>
      <p:sp>
        <p:nvSpPr>
          <p:cNvPr id="53251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1855D58-7817-45E3-B61A-B9FD3789882D}" type="slidenum">
              <a:rPr kumimoji="0" lang="en-US" altLang="de-DE" sz="1200"/>
              <a:pPr/>
              <a:t>11</a:t>
            </a:fld>
            <a:endParaRPr kumimoji="0" lang="en-US" altLang="de-DE" sz="1200"/>
          </a:p>
        </p:txBody>
      </p:sp>
      <p:sp>
        <p:nvSpPr>
          <p:cNvPr id="5325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3B6C93B-98AA-453F-AF71-66F05F4354DD}" type="datetime1">
              <a:rPr kumimoji="0" lang="en-US" altLang="de-DE" sz="1200"/>
              <a:pPr/>
              <a:t>2/27/2015</a:t>
            </a:fld>
            <a:endParaRPr kumimoji="0" lang="en-US" altLang="de-DE" sz="1200"/>
          </a:p>
        </p:txBody>
      </p:sp>
      <p:sp>
        <p:nvSpPr>
          <p:cNvPr id="56323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E8ED4E8-FE44-46D8-BBFC-777C170B462E}" type="slidenum">
              <a:rPr kumimoji="0" lang="en-US" altLang="de-DE" sz="1200"/>
              <a:pPr/>
              <a:t>12</a:t>
            </a:fld>
            <a:endParaRPr kumimoji="0" lang="en-US" altLang="de-DE" sz="1200"/>
          </a:p>
        </p:txBody>
      </p:sp>
      <p:sp>
        <p:nvSpPr>
          <p:cNvPr id="5632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497EF22-DA8C-4A55-B122-E87808DAB9AA}" type="datetime1">
              <a:rPr kumimoji="0" lang="en-US" altLang="de-DE" sz="1200"/>
              <a:pPr/>
              <a:t>2/27/2015</a:t>
            </a:fld>
            <a:endParaRPr kumimoji="0" lang="en-US" altLang="de-DE" sz="1200"/>
          </a:p>
        </p:txBody>
      </p:sp>
      <p:sp>
        <p:nvSpPr>
          <p:cNvPr id="54275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D76526F-5E51-438B-9AED-95C833C559AA}" type="slidenum">
              <a:rPr kumimoji="0" lang="en-US" altLang="de-DE" sz="1200"/>
              <a:pPr/>
              <a:t>13</a:t>
            </a:fld>
            <a:endParaRPr kumimoji="0" lang="en-US" altLang="de-DE" sz="1200"/>
          </a:p>
        </p:txBody>
      </p:sp>
      <p:sp>
        <p:nvSpPr>
          <p:cNvPr id="5427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9119571-A40F-40F7-912D-FCE09B34B2B9}" type="datetime1">
              <a:rPr kumimoji="0" lang="en-US" altLang="de-DE" sz="1200"/>
              <a:pPr/>
              <a:t>2/27/2015</a:t>
            </a:fld>
            <a:endParaRPr kumimoji="0" lang="en-US" altLang="de-DE" sz="1200"/>
          </a:p>
        </p:txBody>
      </p:sp>
      <p:sp>
        <p:nvSpPr>
          <p:cNvPr id="55299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9072860-1C7A-4FD5-A257-B0EC1B78A274}" type="slidenum">
              <a:rPr kumimoji="0" lang="en-US" altLang="de-DE" sz="1200"/>
              <a:pPr/>
              <a:t>14</a:t>
            </a:fld>
            <a:endParaRPr kumimoji="0" lang="en-US" altLang="de-DE" sz="1200"/>
          </a:p>
        </p:txBody>
      </p:sp>
      <p:sp>
        <p:nvSpPr>
          <p:cNvPr id="5530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19F7121-E9B0-4B49-A487-B2E3E4853A13}" type="datetime1">
              <a:rPr kumimoji="0" lang="en-US" altLang="de-DE" sz="1200"/>
              <a:pPr/>
              <a:t>2/27/2015</a:t>
            </a:fld>
            <a:endParaRPr kumimoji="0" lang="en-US" altLang="de-DE" sz="1200"/>
          </a:p>
        </p:txBody>
      </p:sp>
      <p:sp>
        <p:nvSpPr>
          <p:cNvPr id="57347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C95B116-1CFD-4A87-9E8C-CD3F5A3055A4}" type="slidenum">
              <a:rPr kumimoji="0" lang="en-US" altLang="de-DE" sz="1200"/>
              <a:pPr/>
              <a:t>15</a:t>
            </a:fld>
            <a:endParaRPr kumimoji="0" lang="en-US" altLang="de-DE" sz="1200"/>
          </a:p>
        </p:txBody>
      </p:sp>
      <p:sp>
        <p:nvSpPr>
          <p:cNvPr id="5734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F4DF293-7E51-4672-BBA2-247EE2C770E5}" type="datetime1">
              <a:rPr kumimoji="0" lang="en-US" altLang="de-DE" sz="1200"/>
              <a:pPr/>
              <a:t>2/27/2015</a:t>
            </a:fld>
            <a:endParaRPr kumimoji="0" lang="en-US" altLang="de-DE" sz="1200"/>
          </a:p>
        </p:txBody>
      </p:sp>
      <p:sp>
        <p:nvSpPr>
          <p:cNvPr id="58371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ECA7072-CE29-40E1-9347-DC6A46C0C5FE}" type="slidenum">
              <a:rPr kumimoji="0" lang="en-US" altLang="de-DE" sz="1200"/>
              <a:pPr/>
              <a:t>16</a:t>
            </a:fld>
            <a:endParaRPr kumimoji="0" lang="en-US" altLang="de-DE" sz="1200"/>
          </a:p>
        </p:txBody>
      </p:sp>
      <p:sp>
        <p:nvSpPr>
          <p:cNvPr id="5837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B4C114E-2E18-4B6A-B8D7-BE5EADD5D7C6}" type="datetime1">
              <a:rPr kumimoji="0" lang="en-US" altLang="de-DE" sz="1200"/>
              <a:pPr/>
              <a:t>2/27/2015</a:t>
            </a:fld>
            <a:endParaRPr kumimoji="0" lang="en-US" altLang="de-DE" sz="1200"/>
          </a:p>
        </p:txBody>
      </p:sp>
      <p:sp>
        <p:nvSpPr>
          <p:cNvPr id="59395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9F5FFB0-A5A6-42B0-82FC-8D81B5AD3009}" type="slidenum">
              <a:rPr kumimoji="0" lang="en-US" altLang="de-DE" sz="1200"/>
              <a:pPr/>
              <a:t>17</a:t>
            </a:fld>
            <a:endParaRPr kumimoji="0" lang="en-US" altLang="de-DE" sz="1200"/>
          </a:p>
        </p:txBody>
      </p:sp>
      <p:sp>
        <p:nvSpPr>
          <p:cNvPr id="5939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B035AB9-29D5-45D7-A5AA-2D5DB63E95CF}" type="datetime1">
              <a:rPr kumimoji="0" lang="en-US" altLang="de-DE" sz="1200"/>
              <a:pPr/>
              <a:t>2/27/2015</a:t>
            </a:fld>
            <a:endParaRPr kumimoji="0" lang="en-US" altLang="de-DE" sz="1200"/>
          </a:p>
        </p:txBody>
      </p:sp>
      <p:sp>
        <p:nvSpPr>
          <p:cNvPr id="61443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B3F2C86-D4FE-434A-BD03-706EBFCB9A52}" type="slidenum">
              <a:rPr kumimoji="0" lang="en-US" altLang="de-DE" sz="1200"/>
              <a:pPr/>
              <a:t>18</a:t>
            </a:fld>
            <a:endParaRPr kumimoji="0" lang="en-US" altLang="de-DE" sz="1200"/>
          </a:p>
        </p:txBody>
      </p:sp>
      <p:sp>
        <p:nvSpPr>
          <p:cNvPr id="6144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66CF3B0-D394-4DA3-92FF-FB60449AB705}" type="datetime1">
              <a:rPr kumimoji="0" lang="en-US" altLang="de-DE" sz="1200"/>
              <a:pPr/>
              <a:t>2/27/2015</a:t>
            </a:fld>
            <a:endParaRPr kumimoji="0" lang="en-US" altLang="de-DE" sz="1200"/>
          </a:p>
        </p:txBody>
      </p:sp>
      <p:sp>
        <p:nvSpPr>
          <p:cNvPr id="47107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91F8DB2-25D9-4610-9251-8E1C98687169}" type="slidenum">
              <a:rPr kumimoji="0" lang="en-US" altLang="de-DE" sz="1200"/>
              <a:pPr/>
              <a:t>2</a:t>
            </a:fld>
            <a:endParaRPr kumimoji="0" lang="en-US" altLang="de-DE" sz="1200"/>
          </a:p>
        </p:txBody>
      </p:sp>
      <p:sp>
        <p:nvSpPr>
          <p:cNvPr id="4710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692941C-34D6-4D1B-B40B-806D177DC078}" type="datetime1">
              <a:rPr kumimoji="0" lang="en-US" altLang="de-DE" sz="1200"/>
              <a:pPr/>
              <a:t>2/27/2015</a:t>
            </a:fld>
            <a:endParaRPr kumimoji="0" lang="en-US" altLang="de-DE" sz="1200"/>
          </a:p>
        </p:txBody>
      </p:sp>
      <p:sp>
        <p:nvSpPr>
          <p:cNvPr id="48131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5888250-DD98-48DB-90CB-F0FEA6779113}" type="slidenum">
              <a:rPr kumimoji="0" lang="en-US" altLang="de-DE" sz="1200"/>
              <a:pPr/>
              <a:t>3</a:t>
            </a:fld>
            <a:endParaRPr kumimoji="0" lang="en-US" altLang="de-DE" sz="1200"/>
          </a:p>
        </p:txBody>
      </p:sp>
      <p:sp>
        <p:nvSpPr>
          <p:cNvPr id="4813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4E3B8BC-51C8-4D45-B850-37BAD7D36FD2}" type="datetime1">
              <a:rPr kumimoji="0" lang="en-US" altLang="de-DE" sz="1200"/>
              <a:pPr/>
              <a:t>2/27/2015</a:t>
            </a:fld>
            <a:endParaRPr kumimoji="0" lang="en-US" altLang="de-DE" sz="1200"/>
          </a:p>
        </p:txBody>
      </p:sp>
      <p:sp>
        <p:nvSpPr>
          <p:cNvPr id="49155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966F3E3-812F-4E95-9ABD-75E04DDD94AB}" type="slidenum">
              <a:rPr kumimoji="0" lang="en-US" altLang="de-DE" sz="1200"/>
              <a:pPr/>
              <a:t>4</a:t>
            </a:fld>
            <a:endParaRPr kumimoji="0" lang="en-US" altLang="de-DE" sz="1200"/>
          </a:p>
        </p:txBody>
      </p:sp>
      <p:sp>
        <p:nvSpPr>
          <p:cNvPr id="4915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8144A16-86FE-4EE4-92D3-5EC1272D645E}" type="datetime1">
              <a:rPr kumimoji="0" lang="en-US" altLang="de-DE" sz="1200"/>
              <a:pPr/>
              <a:t>2/27/2015</a:t>
            </a:fld>
            <a:endParaRPr kumimoji="0" lang="en-US" altLang="de-DE" sz="1200"/>
          </a:p>
        </p:txBody>
      </p:sp>
      <p:sp>
        <p:nvSpPr>
          <p:cNvPr id="50179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F2A7405-CA7B-4480-BA1E-0E2DF45A4C86}" type="slidenum">
              <a:rPr kumimoji="0" lang="en-US" altLang="de-DE" sz="1200"/>
              <a:pPr/>
              <a:t>5</a:t>
            </a:fld>
            <a:endParaRPr kumimoji="0" lang="en-US" altLang="de-DE" sz="1200"/>
          </a:p>
        </p:txBody>
      </p:sp>
      <p:sp>
        <p:nvSpPr>
          <p:cNvPr id="5018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1"/>
          <p:cNvSpPr txBox="1">
            <a:spLocks noGrp="1"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CE5F1EC1-088F-4FC3-8DD5-584361166EF4}" type="datetime1">
              <a:rPr kumimoji="0" lang="en-US" altLang="de-DE" sz="1200"/>
              <a:pPr algn="r"/>
              <a:t>2/27/2015</a:t>
            </a:fld>
            <a:endParaRPr kumimoji="0" lang="en-US" altLang="de-DE" sz="1200"/>
          </a:p>
        </p:txBody>
      </p:sp>
      <p:sp>
        <p:nvSpPr>
          <p:cNvPr id="99331" name="Rectangle 13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C061B2ED-594A-490E-8B78-4AFE79EFECC2}" type="slidenum">
              <a:rPr kumimoji="0" lang="en-US" altLang="de-DE" sz="1200"/>
              <a:pPr algn="r"/>
              <a:t>7</a:t>
            </a:fld>
            <a:endParaRPr kumimoji="0" lang="en-US" altLang="de-DE" sz="1200"/>
          </a:p>
        </p:txBody>
      </p:sp>
      <p:sp>
        <p:nvSpPr>
          <p:cNvPr id="9933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055B62D-1244-40FB-9D32-3796CB1F0C00}" type="datetime1">
              <a:rPr kumimoji="0" lang="en-US" altLang="de-DE" sz="1200"/>
              <a:pPr/>
              <a:t>2/27/2015</a:t>
            </a:fld>
            <a:endParaRPr kumimoji="0" lang="en-US" altLang="de-DE" sz="1200"/>
          </a:p>
        </p:txBody>
      </p:sp>
      <p:sp>
        <p:nvSpPr>
          <p:cNvPr id="83971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53382ED-6D2A-463C-9161-788F03C55808}" type="slidenum">
              <a:rPr kumimoji="0" lang="en-US" altLang="de-DE" sz="1200"/>
              <a:pPr/>
              <a:t>8</a:t>
            </a:fld>
            <a:endParaRPr kumimoji="0" lang="en-US" altLang="de-DE" sz="1200"/>
          </a:p>
        </p:txBody>
      </p:sp>
      <p:sp>
        <p:nvSpPr>
          <p:cNvPr id="8397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2A256E-3CB1-4BAD-BCA7-CB9F093126A8}" type="datetime1">
              <a:rPr kumimoji="0" lang="en-US" altLang="de-DE" sz="1200"/>
              <a:pPr/>
              <a:t>2/27/2015</a:t>
            </a:fld>
            <a:endParaRPr kumimoji="0" lang="en-US" altLang="de-DE" sz="1200"/>
          </a:p>
        </p:txBody>
      </p:sp>
      <p:sp>
        <p:nvSpPr>
          <p:cNvPr id="51203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0164A9F-1BB6-4F8B-BFB6-961DE939AC8D}" type="slidenum">
              <a:rPr kumimoji="0" lang="en-US" altLang="de-DE" sz="1200"/>
              <a:pPr/>
              <a:t>9</a:t>
            </a:fld>
            <a:endParaRPr kumimoji="0" lang="en-US" altLang="de-DE" sz="1200"/>
          </a:p>
        </p:txBody>
      </p:sp>
      <p:sp>
        <p:nvSpPr>
          <p:cNvPr id="5120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679EBBF-09F7-468F-A2D7-C026986386C6}" type="datetime1">
              <a:rPr kumimoji="0" lang="en-US" altLang="de-DE" sz="1200"/>
              <a:pPr/>
              <a:t>2/27/2015</a:t>
            </a:fld>
            <a:endParaRPr kumimoji="0" lang="en-US" altLang="de-DE" sz="1200"/>
          </a:p>
        </p:txBody>
      </p:sp>
      <p:sp>
        <p:nvSpPr>
          <p:cNvPr id="52227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FDCFC40-7545-43B8-8044-5C2FAE288C9D}" type="slidenum">
              <a:rPr kumimoji="0" lang="en-US" altLang="de-DE" sz="1200"/>
              <a:pPr/>
              <a:t>10</a:t>
            </a:fld>
            <a:endParaRPr kumimoji="0" lang="en-US" altLang="de-DE" sz="1200"/>
          </a:p>
        </p:txBody>
      </p:sp>
      <p:sp>
        <p:nvSpPr>
          <p:cNvPr id="5222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146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Freeform 6147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6" name="Freeform 6148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reeform 6149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reeform 6150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reeform 6151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" name="Freeform 6152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1" name="Freeform 6153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6154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1147" name="Rectangle 6155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1148" name="Rectangle 615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15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15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615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5A4E29-CEAE-47F4-8678-DC627DFE281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1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Vier Nächte auf dem Calar Alto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E8E69-7771-40A9-B51D-04B0254A2AB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42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Vier Nächte auf dem Calar Alto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8E26B-41CC-4DCB-9C65-890F45A4429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46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Vier Nächte auf dem Calar Alto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13975-E9D8-451E-B32A-77CAB85CBFB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13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Vier Nächte auf dem Calar Alto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55427-8EE4-4249-B434-5F1356804CE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Vier Nächte auf dem Calar Alto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7A962-2009-4198-B420-69522B4D62A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7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Vier Nächte auf dem Calar Alto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FF2B8-4F31-4E38-BC00-F076CB99088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70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Vier Nächte auf dem Calar Alto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A556A-DA4C-4FBD-97A4-0623B2E9414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9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Vier Nächte auf dem Calar Alto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FBA2D-BCF5-455E-93D9-3A3674F969C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68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Vier Nächte auf dem Calar Alto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05C3B-B9F2-4D4D-B575-AB2B9BB5269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04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Vier Nächte auf dem Calar Alto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49E2A-9144-4E07-864E-D32F94A58B8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6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Vier Nächte auf dem Calar Alto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8290D-4CA3-4596-8475-6822E4593A2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49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011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011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011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011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011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012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012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012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9012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/>
              <a:t>Vier Nächte auf dem Calar Alto</a:t>
            </a:r>
          </a:p>
        </p:txBody>
      </p:sp>
      <p:sp>
        <p:nvSpPr>
          <p:cNvPr id="9012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74A5218-D0F1-4BF8-993F-BA2E982ED57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nimBg="1"/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21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2.xml"/><Relationship Id="rId5" Type="http://schemas.openxmlformats.org/officeDocument/2006/relationships/image" Target="../media/image19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92150"/>
          </a:xfrm>
        </p:spPr>
        <p:txBody>
          <a:bodyPr/>
          <a:lstStyle/>
          <a:p>
            <a:r>
              <a:rPr lang="de-DE" altLang="de-DE" sz="2400" b="1" smtClean="0">
                <a:solidFill>
                  <a:schemeClr val="accent1"/>
                </a:solidFill>
                <a:latin typeface="Arial" charset="0"/>
              </a:rPr>
              <a:t>Entdeckungsfoto  Kleinplanet 2007 RH133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6286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kumimoji="0" lang="en-US" altLang="de-DE" sz="1600" b="1">
                <a:solidFill>
                  <a:schemeClr val="accent1"/>
                </a:solidFill>
                <a:latin typeface="Arial" charset="0"/>
              </a:rPr>
              <a:t>Erwin Schwab 					              </a:t>
            </a:r>
            <a:r>
              <a:rPr kumimoji="0" lang="de-DE" altLang="de-DE" sz="1600" b="1">
                <a:solidFill>
                  <a:schemeClr val="accent1"/>
                </a:solidFill>
                <a:latin typeface="Arial" charset="0"/>
              </a:rPr>
              <a:t>Frankfurter kleine Planeten</a:t>
            </a:r>
            <a:endParaRPr kumimoji="0" lang="en-US" altLang="de-DE" sz="1600" b="1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7172" name="Grafik 3" descr="Animation_2007RH133_Entdeckung_30x15Bogenmi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857250"/>
            <a:ext cx="90868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4386263" y="3182938"/>
            <a:ext cx="15319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1000" b="1">
                <a:solidFill>
                  <a:srgbClr val="C0C0C0"/>
                </a:solidFill>
                <a:latin typeface="Arial" charset="0"/>
              </a:rPr>
              <a:t>2007 RH133 (19,5mag)</a:t>
            </a: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3671888" y="1714500"/>
            <a:ext cx="14462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1000" b="1">
                <a:solidFill>
                  <a:srgbClr val="C0C0C0"/>
                </a:solidFill>
                <a:latin typeface="Arial" charset="0"/>
              </a:rPr>
              <a:t>2007 RF31 (18,8mag)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000125" y="4325938"/>
            <a:ext cx="15319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1000" b="1">
                <a:solidFill>
                  <a:srgbClr val="C0C0C0"/>
                </a:solidFill>
                <a:latin typeface="Arial" charset="0"/>
              </a:rPr>
              <a:t>2007 RR146 (19,5mag)</a:t>
            </a:r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4500563" y="928688"/>
            <a:ext cx="29035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1000" b="1">
                <a:solidFill>
                  <a:srgbClr val="C0C0C0"/>
                </a:solidFill>
                <a:latin typeface="Arial" charset="0"/>
              </a:rPr>
              <a:t>2007 RP307 (19,8mag), entdeckt am  8.2.2009</a:t>
            </a:r>
          </a:p>
        </p:txBody>
      </p:sp>
      <p:sp>
        <p:nvSpPr>
          <p:cNvPr id="7177" name="Text Box 7"/>
          <p:cNvSpPr txBox="1">
            <a:spLocks noChangeArrowheads="1"/>
          </p:cNvSpPr>
          <p:nvPr/>
        </p:nvSpPr>
        <p:spPr bwMode="auto">
          <a:xfrm>
            <a:off x="2857500" y="5286375"/>
            <a:ext cx="61817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1400" b="1">
                <a:solidFill>
                  <a:srgbClr val="C0C0C0"/>
                </a:solidFill>
                <a:latin typeface="Arial" charset="0"/>
              </a:rPr>
              <a:t>Entdeckungsfoto 2007 RH133 am 15.09.2007</a:t>
            </a:r>
          </a:p>
          <a:p>
            <a:r>
              <a:rPr kumimoji="0" lang="de-DE" altLang="de-DE" sz="1400" b="1">
                <a:solidFill>
                  <a:srgbClr val="C0C0C0"/>
                </a:solidFill>
                <a:latin typeface="Arial" charset="0"/>
              </a:rPr>
              <a:t>E. Schwab &amp; R. Kling, Taunus-Sternwarte des Physikalischen Vereins</a:t>
            </a:r>
          </a:p>
          <a:p>
            <a:r>
              <a:rPr kumimoji="0" lang="de-DE" altLang="de-DE" sz="1100" b="1">
                <a:solidFill>
                  <a:srgbClr val="C0C0C0"/>
                </a:solidFill>
                <a:latin typeface="Arial" charset="0"/>
              </a:rPr>
              <a:t>Ausschnitt 30x15 Bogenminuten aus 60x45 Gesamtfeld, je Bild 4x4 Minuten  gestackt</a:t>
            </a:r>
          </a:p>
        </p:txBody>
      </p:sp>
      <p:sp>
        <p:nvSpPr>
          <p:cNvPr id="7178" name="Text Box 7"/>
          <p:cNvSpPr txBox="1">
            <a:spLocks noChangeArrowheads="1"/>
          </p:cNvSpPr>
          <p:nvPr/>
        </p:nvSpPr>
        <p:spPr bwMode="auto">
          <a:xfrm>
            <a:off x="8485188" y="1468438"/>
            <a:ext cx="730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1000" b="1">
                <a:solidFill>
                  <a:srgbClr val="C0C0C0"/>
                </a:solidFill>
                <a:latin typeface="Arial" charset="0"/>
              </a:rPr>
              <a:t>20,3 mag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792163"/>
          </a:xfrm>
        </p:spPr>
        <p:txBody>
          <a:bodyPr/>
          <a:lstStyle/>
          <a:p>
            <a:r>
              <a:rPr lang="de-DE" altLang="de-DE" sz="2800" b="1" smtClean="0">
                <a:solidFill>
                  <a:schemeClr val="accent1"/>
                </a:solidFill>
                <a:latin typeface="Arial" charset="0"/>
              </a:rPr>
              <a:t>Mechanische Rechenmaschine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4221163"/>
            <a:ext cx="3810000" cy="1822450"/>
          </a:xfrm>
          <a:noFill/>
        </p:spPr>
      </p:pic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6286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kumimoji="0" lang="en-US" altLang="de-DE" sz="1600" b="1">
                <a:solidFill>
                  <a:schemeClr val="accent1"/>
                </a:solidFill>
                <a:latin typeface="Arial" charset="0"/>
              </a:rPr>
              <a:t>Erwin Schwab 					              </a:t>
            </a:r>
            <a:r>
              <a:rPr kumimoji="0" lang="de-DE" altLang="de-DE" sz="1600" b="1">
                <a:solidFill>
                  <a:schemeClr val="accent1"/>
                </a:solidFill>
                <a:latin typeface="Arial" charset="0"/>
              </a:rPr>
              <a:t>Frankfurter kleine Planeten</a:t>
            </a:r>
            <a:endParaRPr kumimoji="0" lang="en-US" altLang="de-DE" sz="1600" b="1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13317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08050"/>
            <a:ext cx="5795963" cy="5505450"/>
          </a:xfr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7"/>
          <a:stretch>
            <a:fillRect/>
          </a:stretch>
        </p:blipFill>
        <p:spPr>
          <a:xfrm>
            <a:off x="0" y="908050"/>
            <a:ext cx="9756775" cy="6800850"/>
          </a:xfrm>
          <a:noFill/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92150"/>
          </a:xfrm>
        </p:spPr>
        <p:txBody>
          <a:bodyPr/>
          <a:lstStyle/>
          <a:p>
            <a:r>
              <a:rPr lang="de-DE" altLang="de-DE" sz="2400" b="1" smtClean="0">
                <a:solidFill>
                  <a:schemeClr val="accent1"/>
                </a:solidFill>
                <a:latin typeface="Arial" charset="0"/>
              </a:rPr>
              <a:t>Kleinplanet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6286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kumimoji="0" lang="en-US" altLang="de-DE" sz="1600" b="1">
                <a:solidFill>
                  <a:schemeClr val="accent1"/>
                </a:solidFill>
                <a:latin typeface="Arial" charset="0"/>
              </a:rPr>
              <a:t>Erwin Schwab 					              </a:t>
            </a:r>
            <a:r>
              <a:rPr kumimoji="0" lang="de-DE" altLang="de-DE" sz="1600" b="1">
                <a:solidFill>
                  <a:schemeClr val="accent1"/>
                </a:solidFill>
                <a:latin typeface="Arial" charset="0"/>
              </a:rPr>
              <a:t>Frankfurter kleine Planeten</a:t>
            </a:r>
            <a:endParaRPr kumimoji="0" lang="en-US" altLang="de-DE" sz="1600" b="1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92150"/>
          </a:xfrm>
        </p:spPr>
        <p:txBody>
          <a:bodyPr/>
          <a:lstStyle/>
          <a:p>
            <a:r>
              <a:rPr lang="de-DE" altLang="de-DE" sz="2400" b="1" smtClean="0">
                <a:solidFill>
                  <a:schemeClr val="accent1"/>
                </a:solidFill>
                <a:latin typeface="Arial" charset="0"/>
              </a:rPr>
              <a:t>Foto Kleinplanet RH133 von H10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6286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kumimoji="0" lang="en-US" altLang="de-DE" sz="1600" b="1">
                <a:solidFill>
                  <a:schemeClr val="accent1"/>
                </a:solidFill>
                <a:latin typeface="Arial" charset="0"/>
              </a:rPr>
              <a:t>Erwin Schwab 					              </a:t>
            </a:r>
            <a:r>
              <a:rPr kumimoji="0" lang="de-DE" altLang="de-DE" sz="1600" b="1">
                <a:solidFill>
                  <a:schemeClr val="accent1"/>
                </a:solidFill>
                <a:latin typeface="Arial" charset="0"/>
              </a:rPr>
              <a:t>Frankfurter kleine Planeten</a:t>
            </a:r>
            <a:endParaRPr kumimoji="0" lang="en-US" altLang="de-DE" sz="1600" b="1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6286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kumimoji="0" lang="en-US" altLang="de-DE" sz="1600" b="1">
                <a:solidFill>
                  <a:schemeClr val="accent1"/>
                </a:solidFill>
                <a:latin typeface="Arial" charset="0"/>
              </a:rPr>
              <a:t>Erwin Schwab 					              </a:t>
            </a:r>
            <a:r>
              <a:rPr kumimoji="0" lang="de-DE" altLang="de-DE" sz="1600" b="1">
                <a:solidFill>
                  <a:schemeClr val="accent1"/>
                </a:solidFill>
                <a:latin typeface="Arial" charset="0"/>
              </a:rPr>
              <a:t>Frankfurter kleine Planeten</a:t>
            </a:r>
            <a:endParaRPr kumimoji="0" lang="en-US" altLang="de-DE" sz="1600" b="1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15363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92150"/>
          </a:xfrm>
          <a:noFill/>
        </p:spPr>
        <p:txBody>
          <a:bodyPr/>
          <a:lstStyle/>
          <a:p>
            <a:r>
              <a:rPr lang="de-DE" altLang="de-DE" sz="2400" b="1" smtClean="0">
                <a:solidFill>
                  <a:schemeClr val="accent1"/>
                </a:solidFill>
                <a:latin typeface="Arial" charset="0"/>
              </a:rPr>
              <a:t>Bahnelemente und Residuals am 19.11.2008</a:t>
            </a:r>
          </a:p>
        </p:txBody>
      </p:sp>
      <p:pic>
        <p:nvPicPr>
          <p:cNvPr id="15364" name="Picture 10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51"/>
          <a:stretch>
            <a:fillRect/>
          </a:stretch>
        </p:blipFill>
        <p:spPr>
          <a:xfrm>
            <a:off x="431800" y="620713"/>
            <a:ext cx="8243888" cy="5248275"/>
          </a:xfrm>
          <a:noFill/>
        </p:spPr>
      </p:pic>
      <p:sp>
        <p:nvSpPr>
          <p:cNvPr id="15365" name="Text Box 14"/>
          <p:cNvSpPr txBox="1">
            <a:spLocks noChangeArrowheads="1"/>
          </p:cNvSpPr>
          <p:nvPr/>
        </p:nvSpPr>
        <p:spPr bwMode="auto">
          <a:xfrm>
            <a:off x="7475538" y="692150"/>
            <a:ext cx="1200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1600" b="1">
                <a:solidFill>
                  <a:srgbClr val="C0C0C0"/>
                </a:solidFill>
                <a:latin typeface="Arial" charset="0"/>
              </a:rPr>
              <a:t>19.11.2008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6286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kumimoji="0" lang="en-US" altLang="de-DE" sz="1600" b="1">
                <a:solidFill>
                  <a:schemeClr val="accent1"/>
                </a:solidFill>
                <a:latin typeface="Arial" charset="0"/>
              </a:rPr>
              <a:t>Erwin Schwab 					              </a:t>
            </a:r>
            <a:r>
              <a:rPr kumimoji="0" lang="de-DE" altLang="de-DE" sz="1600" b="1">
                <a:solidFill>
                  <a:schemeClr val="accent1"/>
                </a:solidFill>
                <a:latin typeface="Arial" charset="0"/>
              </a:rPr>
              <a:t>Frankfurter kleine Planeten</a:t>
            </a:r>
            <a:endParaRPr kumimoji="0" lang="en-US" altLang="de-DE" sz="1600" b="1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16387" name="Picture 10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4" b="20392"/>
          <a:stretch>
            <a:fillRect/>
          </a:stretch>
        </p:blipFill>
        <p:spPr>
          <a:xfrm>
            <a:off x="720725" y="601663"/>
            <a:ext cx="7900988" cy="5491162"/>
          </a:xfrm>
          <a:noFill/>
        </p:spPr>
      </p:pic>
      <p:sp>
        <p:nvSpPr>
          <p:cNvPr id="16388" name="Text Box 12"/>
          <p:cNvSpPr txBox="1">
            <a:spLocks noChangeArrowheads="1"/>
          </p:cNvSpPr>
          <p:nvPr/>
        </p:nvSpPr>
        <p:spPr bwMode="auto">
          <a:xfrm>
            <a:off x="7404100" y="620713"/>
            <a:ext cx="1200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1600" b="1">
                <a:solidFill>
                  <a:srgbClr val="C0C0C0"/>
                </a:solidFill>
                <a:latin typeface="Arial" charset="0"/>
              </a:rPr>
              <a:t>21.11.2008</a:t>
            </a:r>
          </a:p>
        </p:txBody>
      </p:sp>
      <p:sp>
        <p:nvSpPr>
          <p:cNvPr id="16389" name="Line 13"/>
          <p:cNvSpPr>
            <a:spLocks noChangeShapeType="1"/>
          </p:cNvSpPr>
          <p:nvPr/>
        </p:nvSpPr>
        <p:spPr bwMode="auto">
          <a:xfrm>
            <a:off x="250825" y="3265488"/>
            <a:ext cx="539750" cy="0"/>
          </a:xfrm>
          <a:prstGeom prst="line">
            <a:avLst/>
          </a:prstGeom>
          <a:noFill/>
          <a:ln w="41275">
            <a:solidFill>
              <a:srgbClr val="FF66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0" name="Line 14"/>
          <p:cNvSpPr>
            <a:spLocks noChangeShapeType="1"/>
          </p:cNvSpPr>
          <p:nvPr/>
        </p:nvSpPr>
        <p:spPr bwMode="auto">
          <a:xfrm>
            <a:off x="250825" y="3409950"/>
            <a:ext cx="539750" cy="0"/>
          </a:xfrm>
          <a:prstGeom prst="line">
            <a:avLst/>
          </a:prstGeom>
          <a:noFill/>
          <a:ln w="41275">
            <a:solidFill>
              <a:srgbClr val="FF66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15"/>
          <p:cNvSpPr>
            <a:spLocks noChangeShapeType="1"/>
          </p:cNvSpPr>
          <p:nvPr/>
        </p:nvSpPr>
        <p:spPr bwMode="auto">
          <a:xfrm>
            <a:off x="250825" y="3554413"/>
            <a:ext cx="539750" cy="0"/>
          </a:xfrm>
          <a:prstGeom prst="line">
            <a:avLst/>
          </a:prstGeom>
          <a:noFill/>
          <a:ln w="41275">
            <a:solidFill>
              <a:srgbClr val="FF66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16"/>
          <p:cNvSpPr>
            <a:spLocks noChangeShapeType="1"/>
          </p:cNvSpPr>
          <p:nvPr/>
        </p:nvSpPr>
        <p:spPr bwMode="auto">
          <a:xfrm>
            <a:off x="250825" y="4273550"/>
            <a:ext cx="539750" cy="0"/>
          </a:xfrm>
          <a:prstGeom prst="line">
            <a:avLst/>
          </a:prstGeom>
          <a:noFill/>
          <a:ln w="41275">
            <a:solidFill>
              <a:srgbClr val="FF66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17"/>
          <p:cNvSpPr>
            <a:spLocks noChangeShapeType="1"/>
          </p:cNvSpPr>
          <p:nvPr/>
        </p:nvSpPr>
        <p:spPr bwMode="auto">
          <a:xfrm>
            <a:off x="250825" y="4418013"/>
            <a:ext cx="539750" cy="0"/>
          </a:xfrm>
          <a:prstGeom prst="line">
            <a:avLst/>
          </a:prstGeom>
          <a:noFill/>
          <a:ln w="41275">
            <a:solidFill>
              <a:srgbClr val="FF66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18"/>
          <p:cNvSpPr>
            <a:spLocks noChangeShapeType="1"/>
          </p:cNvSpPr>
          <p:nvPr/>
        </p:nvSpPr>
        <p:spPr bwMode="auto">
          <a:xfrm>
            <a:off x="250825" y="4562475"/>
            <a:ext cx="539750" cy="0"/>
          </a:xfrm>
          <a:prstGeom prst="line">
            <a:avLst/>
          </a:prstGeom>
          <a:noFill/>
          <a:ln w="41275">
            <a:solidFill>
              <a:srgbClr val="FF66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Rectangle 2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20700"/>
          </a:xfrm>
          <a:noFill/>
        </p:spPr>
        <p:txBody>
          <a:bodyPr/>
          <a:lstStyle/>
          <a:p>
            <a:r>
              <a:rPr lang="de-DE" altLang="de-DE" sz="2400" b="1" smtClean="0">
                <a:solidFill>
                  <a:schemeClr val="accent1"/>
                </a:solidFill>
                <a:latin typeface="Arial" charset="0"/>
              </a:rPr>
              <a:t>Zwei Tage nach Einsenden der Positionen auf U=1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04775"/>
            <a:ext cx="7772400" cy="371475"/>
          </a:xfrm>
        </p:spPr>
        <p:txBody>
          <a:bodyPr/>
          <a:lstStyle/>
          <a:p>
            <a:r>
              <a:rPr lang="de-DE" altLang="de-DE" sz="2400" b="1" smtClean="0">
                <a:solidFill>
                  <a:schemeClr val="accent1"/>
                </a:solidFill>
                <a:latin typeface="Arial" charset="0"/>
              </a:rPr>
              <a:t>Nummerierung im Januar 2009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6286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kumimoji="0" lang="en-US" altLang="de-DE" sz="1600" b="1">
                <a:solidFill>
                  <a:schemeClr val="accent1"/>
                </a:solidFill>
                <a:latin typeface="Arial" charset="0"/>
              </a:rPr>
              <a:t>Erwin Schwab 					              </a:t>
            </a:r>
            <a:r>
              <a:rPr kumimoji="0" lang="de-DE" altLang="de-DE" sz="1600" b="1">
                <a:solidFill>
                  <a:schemeClr val="accent1"/>
                </a:solidFill>
                <a:latin typeface="Arial" charset="0"/>
              </a:rPr>
              <a:t>Frankfurter kleine Planeten</a:t>
            </a:r>
            <a:endParaRPr kumimoji="0" lang="en-US" altLang="de-DE" sz="1600" b="1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2"/>
          <a:stretch>
            <a:fillRect/>
          </a:stretch>
        </p:blipFill>
        <p:spPr>
          <a:xfrm>
            <a:off x="179388" y="549275"/>
            <a:ext cx="8064500" cy="5535613"/>
          </a:xfrm>
          <a:noFill/>
        </p:spPr>
      </p:pic>
      <p:sp>
        <p:nvSpPr>
          <p:cNvPr id="18437" name="Line 8"/>
          <p:cNvSpPr>
            <a:spLocks noChangeShapeType="1"/>
          </p:cNvSpPr>
          <p:nvPr/>
        </p:nvSpPr>
        <p:spPr bwMode="auto">
          <a:xfrm flipH="1" flipV="1">
            <a:off x="6589713" y="4868863"/>
            <a:ext cx="503237" cy="0"/>
          </a:xfrm>
          <a:prstGeom prst="line">
            <a:avLst/>
          </a:prstGeom>
          <a:noFill/>
          <a:ln w="41275">
            <a:solidFill>
              <a:srgbClr val="FF66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7092950" y="620713"/>
            <a:ext cx="1087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1600" b="1">
                <a:solidFill>
                  <a:srgbClr val="C0C0C0"/>
                </a:solidFill>
                <a:latin typeface="Arial" charset="0"/>
              </a:rPr>
              <a:t>26.1.2009</a:t>
            </a:r>
          </a:p>
        </p:txBody>
      </p:sp>
      <p:sp>
        <p:nvSpPr>
          <p:cNvPr id="18439" name="Text Box 10"/>
          <p:cNvSpPr txBox="1">
            <a:spLocks noChangeArrowheads="1"/>
          </p:cNvSpPr>
          <p:nvPr/>
        </p:nvSpPr>
        <p:spPr bwMode="auto">
          <a:xfrm>
            <a:off x="7200900" y="4941888"/>
            <a:ext cx="2051050" cy="7302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1400" b="1">
                <a:solidFill>
                  <a:schemeClr val="accent1"/>
                </a:solidFill>
                <a:latin typeface="Arial" charset="0"/>
              </a:rPr>
              <a:t>trotz 19,4 mag</a:t>
            </a:r>
          </a:p>
          <a:p>
            <a:r>
              <a:rPr kumimoji="0" lang="de-DE" altLang="de-DE" sz="1400" b="1">
                <a:solidFill>
                  <a:schemeClr val="accent1"/>
                </a:solidFill>
                <a:latin typeface="Arial" charset="0"/>
              </a:rPr>
              <a:t>keine Survey-Messung dabei</a:t>
            </a:r>
          </a:p>
        </p:txBody>
      </p:sp>
      <p:sp>
        <p:nvSpPr>
          <p:cNvPr id="18440" name="Line 11"/>
          <p:cNvSpPr>
            <a:spLocks noChangeShapeType="1"/>
          </p:cNvSpPr>
          <p:nvPr/>
        </p:nvSpPr>
        <p:spPr bwMode="auto">
          <a:xfrm flipH="1" flipV="1">
            <a:off x="6589713" y="5013325"/>
            <a:ext cx="503237" cy="0"/>
          </a:xfrm>
          <a:prstGeom prst="line">
            <a:avLst/>
          </a:prstGeom>
          <a:noFill/>
          <a:ln w="41275">
            <a:solidFill>
              <a:srgbClr val="FF66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1" name="Line 12"/>
          <p:cNvSpPr>
            <a:spLocks noChangeShapeType="1"/>
          </p:cNvSpPr>
          <p:nvPr/>
        </p:nvSpPr>
        <p:spPr bwMode="auto">
          <a:xfrm flipH="1" flipV="1">
            <a:off x="6588125" y="5157788"/>
            <a:ext cx="503238" cy="0"/>
          </a:xfrm>
          <a:prstGeom prst="line">
            <a:avLst/>
          </a:prstGeom>
          <a:noFill/>
          <a:ln w="41275">
            <a:solidFill>
              <a:srgbClr val="FF66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2" name="Line 13"/>
          <p:cNvSpPr>
            <a:spLocks noChangeShapeType="1"/>
          </p:cNvSpPr>
          <p:nvPr/>
        </p:nvSpPr>
        <p:spPr bwMode="auto">
          <a:xfrm flipH="1" flipV="1">
            <a:off x="6588125" y="5300663"/>
            <a:ext cx="503238" cy="0"/>
          </a:xfrm>
          <a:prstGeom prst="line">
            <a:avLst/>
          </a:prstGeom>
          <a:noFill/>
          <a:ln w="41275">
            <a:solidFill>
              <a:srgbClr val="FF66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3" name="Line 14"/>
          <p:cNvSpPr>
            <a:spLocks noChangeShapeType="1"/>
          </p:cNvSpPr>
          <p:nvPr/>
        </p:nvSpPr>
        <p:spPr bwMode="auto">
          <a:xfrm flipH="1" flipV="1">
            <a:off x="6588125" y="5445125"/>
            <a:ext cx="503238" cy="0"/>
          </a:xfrm>
          <a:prstGeom prst="line">
            <a:avLst/>
          </a:prstGeom>
          <a:noFill/>
          <a:ln w="41275">
            <a:solidFill>
              <a:srgbClr val="FF66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4" name="Line 15"/>
          <p:cNvSpPr>
            <a:spLocks noChangeShapeType="1"/>
          </p:cNvSpPr>
          <p:nvPr/>
        </p:nvSpPr>
        <p:spPr bwMode="auto">
          <a:xfrm flipH="1" flipV="1">
            <a:off x="6588125" y="5589588"/>
            <a:ext cx="503238" cy="0"/>
          </a:xfrm>
          <a:prstGeom prst="line">
            <a:avLst/>
          </a:prstGeom>
          <a:noFill/>
          <a:ln w="41275">
            <a:solidFill>
              <a:srgbClr val="FF66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5" name="Line 16"/>
          <p:cNvSpPr>
            <a:spLocks noChangeShapeType="1"/>
          </p:cNvSpPr>
          <p:nvPr/>
        </p:nvSpPr>
        <p:spPr bwMode="auto">
          <a:xfrm flipH="1" flipV="1">
            <a:off x="6588125" y="5734050"/>
            <a:ext cx="503238" cy="0"/>
          </a:xfrm>
          <a:prstGeom prst="line">
            <a:avLst/>
          </a:prstGeom>
          <a:noFill/>
          <a:ln w="41275">
            <a:solidFill>
              <a:srgbClr val="FF66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ICT1787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288"/>
            <a:ext cx="9144000" cy="6858000"/>
          </a:xfrm>
          <a:noFill/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-36513" y="-171450"/>
            <a:ext cx="7524751" cy="1368425"/>
          </a:xfrm>
        </p:spPr>
        <p:txBody>
          <a:bodyPr/>
          <a:lstStyle/>
          <a:p>
            <a:r>
              <a:rPr lang="de-DE" altLang="de-DE" sz="3600" b="1" smtClean="0">
                <a:solidFill>
                  <a:schemeClr val="accent1"/>
                </a:solidFill>
                <a:latin typeface="Arial" charset="0"/>
              </a:rPr>
              <a:t>Frankfurter kleine Planeten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7672388" y="6092825"/>
            <a:ext cx="14716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1200" b="1">
                <a:solidFill>
                  <a:srgbClr val="C0C0C0"/>
                </a:solidFill>
                <a:latin typeface="Arial" charset="0"/>
              </a:rPr>
              <a:t>Foto: Klaus Krefft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6400800"/>
            <a:ext cx="9144000" cy="6286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kumimoji="0" lang="en-US" altLang="de-DE" sz="1600" b="1">
                <a:solidFill>
                  <a:schemeClr val="accent1"/>
                </a:solidFill>
                <a:latin typeface="Arial" charset="0"/>
              </a:rPr>
              <a:t>Erwin Schwab 					              </a:t>
            </a:r>
            <a:r>
              <a:rPr kumimoji="0" lang="de-DE" altLang="de-DE" sz="1600" b="1">
                <a:solidFill>
                  <a:schemeClr val="accent1"/>
                </a:solidFill>
                <a:latin typeface="Arial" charset="0"/>
              </a:rPr>
              <a:t>Frankfurter kleine Planeten</a:t>
            </a:r>
            <a:endParaRPr kumimoji="0" lang="en-US" altLang="de-DE" sz="1600" b="1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246790" name="Picture 6" descr="isis_blau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39063" y="9525"/>
            <a:ext cx="1404937" cy="1395413"/>
          </a:xfr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6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G1026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7812088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isis_bl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0"/>
            <a:ext cx="140335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-252413" y="-26988"/>
            <a:ext cx="7924801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kumimoji="0" lang="en-US" altLang="de-DE" sz="2800" b="1">
                <a:solidFill>
                  <a:schemeClr val="accent1"/>
                </a:solidFill>
                <a:latin typeface="Arial" charset="0"/>
              </a:rPr>
              <a:t>Der Physikalische Verein Frankfurt,</a:t>
            </a:r>
            <a:br>
              <a:rPr kumimoji="0" lang="en-US" altLang="de-DE" sz="2800" b="1">
                <a:solidFill>
                  <a:schemeClr val="accent1"/>
                </a:solidFill>
                <a:latin typeface="Arial" charset="0"/>
              </a:rPr>
            </a:br>
            <a:r>
              <a:rPr kumimoji="0" lang="en-US" altLang="de-DE" sz="2800" b="1">
                <a:solidFill>
                  <a:schemeClr val="accent1"/>
                </a:solidFill>
                <a:latin typeface="Arial" charset="0"/>
              </a:rPr>
              <a:t> seit 1824</a:t>
            </a:r>
          </a:p>
        </p:txBody>
      </p:sp>
      <p:pic>
        <p:nvPicPr>
          <p:cNvPr id="20485" name="Picture 5" descr="EINGANG KEINE STURZLINI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7" r="22067" b="5284"/>
          <a:stretch>
            <a:fillRect/>
          </a:stretch>
        </p:blipFill>
        <p:spPr bwMode="auto">
          <a:xfrm>
            <a:off x="6097588" y="1628775"/>
            <a:ext cx="308292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23850" y="6092825"/>
            <a:ext cx="1555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1200" b="1">
                <a:solidFill>
                  <a:srgbClr val="C0C0C0"/>
                </a:solidFill>
                <a:latin typeface="Arial" charset="0"/>
              </a:rPr>
              <a:t>Fotos: Klaus Krefft</a:t>
            </a:r>
          </a:p>
        </p:txBody>
      </p:sp>
      <p:sp>
        <p:nvSpPr>
          <p:cNvPr id="20487" name="Rectangle 9"/>
          <p:cNvSpPr>
            <a:spLocks noChangeArrowheads="1"/>
          </p:cNvSpPr>
          <p:nvPr/>
        </p:nvSpPr>
        <p:spPr bwMode="auto">
          <a:xfrm>
            <a:off x="0" y="6400800"/>
            <a:ext cx="9144000" cy="6286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kumimoji="0" lang="en-US" altLang="de-DE" sz="1600" b="1">
                <a:solidFill>
                  <a:schemeClr val="accent1"/>
                </a:solidFill>
                <a:latin typeface="Arial" charset="0"/>
              </a:rPr>
              <a:t>Erwin Schwab 					              </a:t>
            </a:r>
            <a:r>
              <a:rPr kumimoji="0" lang="de-DE" altLang="de-DE" sz="1600" b="1">
                <a:solidFill>
                  <a:schemeClr val="accent1"/>
                </a:solidFill>
                <a:latin typeface="Arial" charset="0"/>
              </a:rPr>
              <a:t>Frankfurter kleine Planeten</a:t>
            </a:r>
            <a:endParaRPr kumimoji="0" lang="en-US" altLang="de-DE" sz="1600" b="1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0"/>
            <a:ext cx="14557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906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2532" name="Rectangle 4"/>
          <p:cNvSpPr>
            <a:spLocks noChangeArrowheads="1"/>
          </p:cNvSpPr>
          <p:nvPr>
            <p:ph type="ctrTitle"/>
          </p:nvPr>
        </p:nvSpPr>
        <p:spPr>
          <a:xfrm>
            <a:off x="0" y="76200"/>
            <a:ext cx="6516688" cy="760413"/>
          </a:xfrm>
          <a:noFill/>
        </p:spPr>
        <p:txBody>
          <a:bodyPr lIns="92075" tIns="46038" rIns="92075" bIns="46038" anchor="b"/>
          <a:lstStyle/>
          <a:p>
            <a:r>
              <a:rPr lang="en-US" altLang="de-DE" sz="2800" b="1" smtClean="0">
                <a:solidFill>
                  <a:schemeClr val="accent1"/>
                </a:solidFill>
                <a:latin typeface="Arial" charset="0"/>
              </a:rPr>
              <a:t>Planeteninstitut 1913-1939</a:t>
            </a:r>
          </a:p>
        </p:txBody>
      </p:sp>
      <p:pic>
        <p:nvPicPr>
          <p:cNvPr id="22533" name="Picture 5" descr="isis_bla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0"/>
            <a:ext cx="140335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6286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kumimoji="0" lang="en-US" altLang="de-DE" sz="1600" b="1">
                <a:solidFill>
                  <a:schemeClr val="accent1"/>
                </a:solidFill>
                <a:latin typeface="Arial" charset="0"/>
              </a:rPr>
              <a:t>Erwin Schwab 					              </a:t>
            </a:r>
            <a:r>
              <a:rPr kumimoji="0" lang="de-DE" altLang="de-DE" sz="1600" b="1">
                <a:solidFill>
                  <a:schemeClr val="accent1"/>
                </a:solidFill>
                <a:latin typeface="Arial" charset="0"/>
              </a:rPr>
              <a:t>Frankfurter kleine Planeten</a:t>
            </a:r>
            <a:endParaRPr kumimoji="0" lang="en-US" altLang="de-DE" sz="1600" b="1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6286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kumimoji="0" lang="en-US" altLang="de-DE" sz="1600" b="1">
                <a:solidFill>
                  <a:schemeClr val="accent1"/>
                </a:solidFill>
                <a:latin typeface="Arial" charset="0"/>
              </a:rPr>
              <a:t>Erwin Schwab 					              </a:t>
            </a:r>
            <a:r>
              <a:rPr kumimoji="0" lang="de-DE" altLang="de-DE" sz="1600" b="1">
                <a:solidFill>
                  <a:schemeClr val="accent1"/>
                </a:solidFill>
                <a:latin typeface="Arial" charset="0"/>
              </a:rPr>
              <a:t>Frankfurter kleine Planeten</a:t>
            </a:r>
            <a:endParaRPr kumimoji="0" lang="en-US" altLang="de-DE" sz="1600" b="1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8195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92150"/>
          </a:xfrm>
          <a:noFill/>
        </p:spPr>
        <p:txBody>
          <a:bodyPr/>
          <a:lstStyle/>
          <a:p>
            <a:r>
              <a:rPr lang="de-DE" altLang="de-DE" sz="2400" b="1" smtClean="0">
                <a:solidFill>
                  <a:schemeClr val="accent1"/>
                </a:solidFill>
                <a:latin typeface="Arial" charset="0"/>
              </a:rPr>
              <a:t>Bahnelemente und Residuals nach der Opposition</a:t>
            </a:r>
          </a:p>
        </p:txBody>
      </p:sp>
      <p:pic>
        <p:nvPicPr>
          <p:cNvPr id="8196" name="Picture 10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51"/>
          <a:stretch>
            <a:fillRect/>
          </a:stretch>
        </p:blipFill>
        <p:spPr>
          <a:xfrm>
            <a:off x="431800" y="620713"/>
            <a:ext cx="8243888" cy="5248275"/>
          </a:xfrm>
          <a:noFill/>
        </p:spPr>
      </p:pic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7475538" y="692150"/>
            <a:ext cx="12112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1600" b="1">
                <a:solidFill>
                  <a:srgbClr val="C0C0C0"/>
                </a:solidFill>
                <a:latin typeface="Arial" charset="0"/>
              </a:rPr>
              <a:t>15.10.2007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42888"/>
            <a:ext cx="7772400" cy="1143001"/>
          </a:xfrm>
        </p:spPr>
        <p:txBody>
          <a:bodyPr/>
          <a:lstStyle/>
          <a:p>
            <a:r>
              <a:rPr lang="de-DE" altLang="de-DE" sz="2800" b="1" smtClean="0">
                <a:solidFill>
                  <a:schemeClr val="accent1"/>
                </a:solidFill>
                <a:latin typeface="Arial" charset="0"/>
              </a:rPr>
              <a:t>Ephemeriden Ungenauigkeit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6286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kumimoji="0" lang="en-US" altLang="de-DE" sz="1600" b="1">
                <a:solidFill>
                  <a:schemeClr val="accent1"/>
                </a:solidFill>
                <a:latin typeface="Arial" charset="0"/>
              </a:rPr>
              <a:t>Erwin Schwab 					              </a:t>
            </a:r>
            <a:r>
              <a:rPr kumimoji="0" lang="de-DE" altLang="de-DE" sz="1600" b="1">
                <a:solidFill>
                  <a:schemeClr val="accent1"/>
                </a:solidFill>
                <a:latin typeface="Arial" charset="0"/>
              </a:rPr>
              <a:t>Frankfurter kleine Planeten</a:t>
            </a:r>
            <a:endParaRPr kumimoji="0" lang="en-US" altLang="de-DE" sz="1600" b="1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9220" name="Picture 8"/>
          <p:cNvPicPr>
            <a:picLocks noChangeAspect="1" noChangeArrowheads="1"/>
          </p:cNvPicPr>
          <p:nvPr>
            <p:ph idx="1"/>
          </p:nvPr>
        </p:nvPicPr>
        <p:blipFill>
          <a:blip r:embed="rId3">
            <a:lum bright="-32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03263"/>
            <a:ext cx="9144000" cy="5392737"/>
          </a:xfr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Skymorph_vorher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1"/>
          <a:stretch>
            <a:fillRect/>
          </a:stretch>
        </p:blipFill>
        <p:spPr>
          <a:xfrm>
            <a:off x="0" y="1798638"/>
            <a:ext cx="9866313" cy="6886575"/>
          </a:xfrm>
          <a:noFill/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772400" cy="1143000"/>
          </a:xfrm>
        </p:spPr>
        <p:txBody>
          <a:bodyPr/>
          <a:lstStyle/>
          <a:p>
            <a:r>
              <a:rPr lang="de-DE" altLang="de-DE" sz="2400" b="1" smtClean="0">
                <a:solidFill>
                  <a:schemeClr val="accent1"/>
                </a:solidFill>
                <a:latin typeface="Arial" charset="0"/>
              </a:rPr>
              <a:t>Suche im NEAT-Online-Archiv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6286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kumimoji="0" lang="en-US" altLang="de-DE" sz="1600" b="1">
                <a:solidFill>
                  <a:schemeClr val="accent1"/>
                </a:solidFill>
                <a:latin typeface="Arial" charset="0"/>
              </a:rPr>
              <a:t>Erwin Schwab 					              </a:t>
            </a:r>
            <a:r>
              <a:rPr kumimoji="0" lang="de-DE" altLang="de-DE" sz="1600" b="1">
                <a:solidFill>
                  <a:schemeClr val="accent1"/>
                </a:solidFill>
                <a:latin typeface="Arial" charset="0"/>
              </a:rPr>
              <a:t>Frankfurter kleine Planeten</a:t>
            </a:r>
            <a:endParaRPr kumimoji="0" lang="en-US" altLang="de-DE" sz="1600" b="1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6613"/>
          </a:xfrm>
        </p:spPr>
        <p:txBody>
          <a:bodyPr/>
          <a:lstStyle/>
          <a:p>
            <a:r>
              <a:rPr lang="de-DE" altLang="de-DE" sz="2800" b="1" smtClean="0">
                <a:solidFill>
                  <a:schemeClr val="accent1"/>
                </a:solidFill>
                <a:latin typeface="Arial" charset="0"/>
              </a:rPr>
              <a:t>Line of Variation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6286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kumimoji="0" lang="en-US" altLang="de-DE" sz="1600" b="1">
                <a:solidFill>
                  <a:schemeClr val="accent1"/>
                </a:solidFill>
                <a:latin typeface="Arial" charset="0"/>
              </a:rPr>
              <a:t>Erwin Schwab 					              </a:t>
            </a:r>
            <a:r>
              <a:rPr kumimoji="0" lang="de-DE" altLang="de-DE" sz="1600" b="1">
                <a:solidFill>
                  <a:schemeClr val="accent1"/>
                </a:solidFill>
                <a:latin typeface="Arial" charset="0"/>
              </a:rPr>
              <a:t>Frankfurter kleine Planeten</a:t>
            </a:r>
            <a:endParaRPr kumimoji="0" lang="en-US" altLang="de-DE" sz="1600" b="1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11268" name="Picture 5" descr="Finderchart_20010329_6000arcsec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642938"/>
            <a:ext cx="5689600" cy="5367337"/>
          </a:xfrm>
          <a:noFill/>
        </p:spPr>
      </p:pic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6227763" y="3357563"/>
            <a:ext cx="2544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1600" b="1">
                <a:solidFill>
                  <a:srgbClr val="C0C0C0"/>
                </a:solidFill>
                <a:latin typeface="Arial" charset="0"/>
              </a:rPr>
              <a:t>Line of Variation (LOV)</a:t>
            </a:r>
          </a:p>
          <a:p>
            <a:r>
              <a:rPr kumimoji="0" lang="de-DE" altLang="de-DE" sz="1600" b="1">
                <a:solidFill>
                  <a:srgbClr val="C0C0C0"/>
                </a:solidFill>
                <a:latin typeface="Arial" charset="0"/>
              </a:rPr>
              <a:t>Breite 40 Bogenminuten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el 1"/>
          <p:cNvSpPr>
            <a:spLocks noGrp="1"/>
          </p:cNvSpPr>
          <p:nvPr>
            <p:ph type="ctrTitle" idx="4294967295"/>
          </p:nvPr>
        </p:nvSpPr>
        <p:spPr>
          <a:xfrm>
            <a:off x="685800" y="1509713"/>
            <a:ext cx="7772400" cy="1470025"/>
          </a:xfrm>
        </p:spPr>
        <p:txBody>
          <a:bodyPr/>
          <a:lstStyle/>
          <a:p>
            <a:endParaRPr lang="de-DE" altLang="de-DE" smtClean="0"/>
          </a:p>
        </p:txBody>
      </p:sp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1549400" y="3438525"/>
            <a:ext cx="6045200" cy="1593850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endParaRPr lang="de-DE" altLang="de-DE" smtClean="0">
              <a:solidFill>
                <a:srgbClr val="898989"/>
              </a:solidFill>
            </a:endParaRPr>
          </a:p>
        </p:txBody>
      </p:sp>
      <p:pic>
        <p:nvPicPr>
          <p:cNvPr id="12" name="Grafik 11" descr="Ausschnitt_zuletz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7" t="9264"/>
          <a:stretch>
            <a:fillRect/>
          </a:stretch>
        </p:blipFill>
        <p:spPr bwMode="auto">
          <a:xfrm>
            <a:off x="538163" y="830263"/>
            <a:ext cx="6605587" cy="510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12" descr="Ausschnitt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2" t="5632" r="14859"/>
          <a:stretch>
            <a:fillRect/>
          </a:stretch>
        </p:blipFill>
        <p:spPr bwMode="auto">
          <a:xfrm>
            <a:off x="471488" y="765175"/>
            <a:ext cx="6670675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13" descr="Ausschnitt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0" t="7436"/>
          <a:stretch>
            <a:fillRect/>
          </a:stretch>
        </p:blipFill>
        <p:spPr bwMode="auto">
          <a:xfrm>
            <a:off x="1225550" y="795338"/>
            <a:ext cx="5846763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14" descr="Ausschnitt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t="6236" r="24895"/>
          <a:stretch>
            <a:fillRect/>
          </a:stretch>
        </p:blipFill>
        <p:spPr bwMode="auto">
          <a:xfrm>
            <a:off x="941388" y="766763"/>
            <a:ext cx="6211887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8" name="Line 8"/>
          <p:cNvSpPr>
            <a:spLocks noChangeShapeType="1"/>
          </p:cNvSpPr>
          <p:nvPr/>
        </p:nvSpPr>
        <p:spPr bwMode="auto">
          <a:xfrm flipH="1" flipV="1">
            <a:off x="1042988" y="6237288"/>
            <a:ext cx="4394200" cy="28575"/>
          </a:xfrm>
          <a:prstGeom prst="line">
            <a:avLst/>
          </a:prstGeom>
          <a:noFill/>
          <a:ln w="34925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409" name="Text Box 7"/>
          <p:cNvSpPr txBox="1">
            <a:spLocks noChangeArrowheads="1"/>
          </p:cNvSpPr>
          <p:nvPr/>
        </p:nvSpPr>
        <p:spPr bwMode="auto">
          <a:xfrm>
            <a:off x="2771775" y="5972175"/>
            <a:ext cx="828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1600" b="1">
                <a:solidFill>
                  <a:srgbClr val="C0C0C0"/>
                </a:solidFill>
                <a:latin typeface="Arial" charset="0"/>
              </a:rPr>
              <a:t>1 Grad</a:t>
            </a:r>
          </a:p>
        </p:txBody>
      </p:sp>
      <p:sp>
        <p:nvSpPr>
          <p:cNvPr id="102410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6286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kumimoji="0" lang="en-US" altLang="de-DE" sz="1600" b="1">
                <a:solidFill>
                  <a:schemeClr val="accent1"/>
                </a:solidFill>
                <a:latin typeface="Arial" charset="0"/>
              </a:rPr>
              <a:t>Erwin Schwab 					              </a:t>
            </a:r>
            <a:r>
              <a:rPr kumimoji="0" lang="de-DE" altLang="de-DE" sz="1600" b="1">
                <a:solidFill>
                  <a:schemeClr val="accent1"/>
                </a:solidFill>
                <a:latin typeface="Arial" charset="0"/>
              </a:rPr>
              <a:t>Frankfurter kleine Planeten</a:t>
            </a:r>
            <a:endParaRPr kumimoji="0" lang="en-US" altLang="de-DE" sz="1600" b="1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692150"/>
          </a:xfrm>
        </p:spPr>
        <p:txBody>
          <a:bodyPr/>
          <a:lstStyle/>
          <a:p>
            <a:r>
              <a:rPr lang="de-DE" altLang="de-DE" sz="2400" b="1" smtClean="0">
                <a:solidFill>
                  <a:schemeClr val="accent1"/>
                </a:solidFill>
                <a:latin typeface="Arial" charset="0"/>
              </a:rPr>
              <a:t>Istposition und LOV</a:t>
            </a: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6286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kumimoji="0" lang="en-US" altLang="de-DE" sz="1600" b="1">
                <a:solidFill>
                  <a:schemeClr val="accent1"/>
                </a:solidFill>
                <a:latin typeface="Arial" charset="0"/>
              </a:rPr>
              <a:t>Erwin Schwab 					              </a:t>
            </a:r>
            <a:r>
              <a:rPr kumimoji="0" lang="de-DE" altLang="de-DE" sz="1600" b="1">
                <a:solidFill>
                  <a:schemeClr val="accent1"/>
                </a:solidFill>
                <a:latin typeface="Arial" charset="0"/>
              </a:rPr>
              <a:t>Frankfurter kleine Planeten</a:t>
            </a:r>
            <a:endParaRPr kumimoji="0" lang="en-US" altLang="de-DE" sz="1600" b="1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5905500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310" name="Text Box 7"/>
          <p:cNvSpPr txBox="1">
            <a:spLocks noChangeArrowheads="1"/>
          </p:cNvSpPr>
          <p:nvPr/>
        </p:nvSpPr>
        <p:spPr bwMode="auto">
          <a:xfrm>
            <a:off x="6084888" y="3644900"/>
            <a:ext cx="3098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1600" b="1">
                <a:solidFill>
                  <a:srgbClr val="C0C0C0"/>
                </a:solidFill>
                <a:latin typeface="Arial" charset="0"/>
              </a:rPr>
              <a:t>Abweichung zur Sollposition: </a:t>
            </a:r>
          </a:p>
          <a:p>
            <a:r>
              <a:rPr kumimoji="0" lang="de-DE" altLang="de-DE" sz="1600" b="1">
                <a:solidFill>
                  <a:srgbClr val="C0C0C0"/>
                </a:solidFill>
                <a:latin typeface="Arial" charset="0"/>
              </a:rPr>
              <a:t>RA ~42 Bogenminuten</a:t>
            </a:r>
          </a:p>
          <a:p>
            <a:r>
              <a:rPr kumimoji="0" lang="de-DE" altLang="de-DE" sz="1600" b="1">
                <a:solidFill>
                  <a:srgbClr val="C0C0C0"/>
                </a:solidFill>
                <a:latin typeface="Arial" charset="0"/>
              </a:rPr>
              <a:t>DE: 5,1 Bogenminuten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92150"/>
          </a:xfrm>
        </p:spPr>
        <p:txBody>
          <a:bodyPr/>
          <a:lstStyle/>
          <a:p>
            <a:r>
              <a:rPr lang="de-DE" altLang="de-DE" sz="2400" b="1" smtClean="0">
                <a:solidFill>
                  <a:schemeClr val="accent1"/>
                </a:solidFill>
                <a:latin typeface="Arial" charset="0"/>
              </a:rPr>
              <a:t>Soll-Ist-Abweichung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6286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kumimoji="0" lang="en-US" altLang="de-DE" sz="1600" b="1">
                <a:solidFill>
                  <a:schemeClr val="accent1"/>
                </a:solidFill>
                <a:latin typeface="Arial" charset="0"/>
              </a:rPr>
              <a:t>Erwin Schwab 					              </a:t>
            </a:r>
            <a:r>
              <a:rPr kumimoji="0" lang="de-DE" altLang="de-DE" sz="1600" b="1">
                <a:solidFill>
                  <a:schemeClr val="accent1"/>
                </a:solidFill>
                <a:latin typeface="Arial" charset="0"/>
              </a:rPr>
              <a:t>Frankfurter kleine Planeten</a:t>
            </a:r>
            <a:endParaRPr kumimoji="0" lang="en-US" altLang="de-DE" sz="1600" b="1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"/>
          <a:stretch>
            <a:fillRect/>
          </a:stretch>
        </p:blipFill>
        <p:spPr bwMode="auto">
          <a:xfrm>
            <a:off x="250825" y="884238"/>
            <a:ext cx="8602663" cy="42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2627313" y="5445125"/>
            <a:ext cx="3098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1600" b="1">
                <a:solidFill>
                  <a:srgbClr val="C0C0C0"/>
                </a:solidFill>
                <a:latin typeface="Arial" charset="0"/>
              </a:rPr>
              <a:t>Abweichung zur Sollposition: </a:t>
            </a:r>
          </a:p>
          <a:p>
            <a:r>
              <a:rPr kumimoji="0" lang="de-DE" altLang="de-DE" sz="1600" b="1">
                <a:solidFill>
                  <a:srgbClr val="C0C0C0"/>
                </a:solidFill>
                <a:latin typeface="Arial" charset="0"/>
              </a:rPr>
              <a:t>RA ~42 Bogenminuten</a:t>
            </a:r>
          </a:p>
          <a:p>
            <a:r>
              <a:rPr kumimoji="0" lang="de-DE" altLang="de-DE" sz="1600" b="1">
                <a:solidFill>
                  <a:srgbClr val="C0C0C0"/>
                </a:solidFill>
                <a:latin typeface="Arial" charset="0"/>
              </a:rPr>
              <a:t>DE: 5,1 Bogenminuten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323850" y="4868863"/>
            <a:ext cx="8532813" cy="2746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de-DE" altLang="de-DE" sz="1200" b="1">
                <a:solidFill>
                  <a:srgbClr val="C0C0C0"/>
                </a:solidFill>
                <a:latin typeface="Arial" charset="0"/>
              </a:rPr>
              <a:t>Calculation of residuals: http://www.fitsblink.net/residuals/index.html</a:t>
            </a:r>
          </a:p>
        </p:txBody>
      </p:sp>
      <p:sp>
        <p:nvSpPr>
          <p:cNvPr id="44041" name="Text Box 7"/>
          <p:cNvSpPr txBox="1">
            <a:spLocks noChangeArrowheads="1"/>
          </p:cNvSpPr>
          <p:nvPr/>
        </p:nvSpPr>
        <p:spPr bwMode="auto">
          <a:xfrm>
            <a:off x="252413" y="1458913"/>
            <a:ext cx="8567737" cy="4572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kumimoji="0" lang="de-DE" altLang="de-DE" sz="1200" b="1">
              <a:solidFill>
                <a:srgbClr val="C0C0C0"/>
              </a:solidFill>
              <a:latin typeface="Arial" charset="0"/>
            </a:endParaRPr>
          </a:p>
          <a:p>
            <a:endParaRPr kumimoji="0" lang="de-DE" altLang="de-DE" sz="1200" b="1">
              <a:solidFill>
                <a:srgbClr val="C0C0C0"/>
              </a:solidFill>
              <a:latin typeface="Arial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772400" cy="658813"/>
          </a:xfrm>
        </p:spPr>
        <p:txBody>
          <a:bodyPr/>
          <a:lstStyle/>
          <a:p>
            <a:r>
              <a:rPr lang="de-DE" altLang="de-DE" sz="2800" b="1" smtClean="0">
                <a:solidFill>
                  <a:schemeClr val="accent1"/>
                </a:solidFill>
                <a:latin typeface="Arial" charset="0"/>
              </a:rPr>
              <a:t>Mechanische Rechenmaschine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6286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kumimoji="0" lang="en-US" altLang="de-DE" sz="1600" b="1">
                <a:solidFill>
                  <a:schemeClr val="accent1"/>
                </a:solidFill>
                <a:latin typeface="Arial" charset="0"/>
              </a:rPr>
              <a:t>Erwin Schwab 					              </a:t>
            </a:r>
            <a:r>
              <a:rPr kumimoji="0" lang="de-DE" altLang="de-DE" sz="1600" b="1">
                <a:solidFill>
                  <a:schemeClr val="accent1"/>
                </a:solidFill>
                <a:latin typeface="Arial" charset="0"/>
              </a:rPr>
              <a:t>Frankfurter kleine Planeten</a:t>
            </a:r>
            <a:endParaRPr kumimoji="0" lang="en-US" altLang="de-DE" sz="1600" b="1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3" r="21037" b="29686"/>
          <a:stretch>
            <a:fillRect/>
          </a:stretch>
        </p:blipFill>
        <p:spPr>
          <a:xfrm>
            <a:off x="611188" y="571500"/>
            <a:ext cx="7561262" cy="5792788"/>
          </a:xfr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e">
  <a:themeElements>
    <a:clrScheme name="Pulse.pot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e.pot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.pot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.pot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.pot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.pot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.pot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Office\Vorlagen\Präsentationsdesigns\Fabiano.ppt</Template>
  <TotalTime>0</TotalTime>
  <Words>243</Words>
  <Application>Microsoft Office PowerPoint</Application>
  <PresentationFormat>Bildschirmpräsentation (4:3)</PresentationFormat>
  <Paragraphs>95</Paragraphs>
  <Slides>18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1" baseType="lpstr">
      <vt:lpstr>Times New Roman</vt:lpstr>
      <vt:lpstr>Arial</vt:lpstr>
      <vt:lpstr>Pulse</vt:lpstr>
      <vt:lpstr>Entdeckungsfoto  Kleinplanet 2007 RH133</vt:lpstr>
      <vt:lpstr>Bahnelemente und Residuals nach der Opposition</vt:lpstr>
      <vt:lpstr>Ephemeriden Ungenauigkeit</vt:lpstr>
      <vt:lpstr>Suche im NEAT-Online-Archiv</vt:lpstr>
      <vt:lpstr>Line of Variation</vt:lpstr>
      <vt:lpstr>PowerPoint-Präsentation</vt:lpstr>
      <vt:lpstr>Istposition und LOV</vt:lpstr>
      <vt:lpstr>Soll-Ist-Abweichung</vt:lpstr>
      <vt:lpstr>Mechanische Rechenmaschine</vt:lpstr>
      <vt:lpstr>Mechanische Rechenmaschine</vt:lpstr>
      <vt:lpstr>Kleinplanet</vt:lpstr>
      <vt:lpstr>Foto Kleinplanet RH133 von H10</vt:lpstr>
      <vt:lpstr>Bahnelemente und Residuals am 19.11.2008</vt:lpstr>
      <vt:lpstr>Zwei Tage nach Einsenden der Positionen auf U=1</vt:lpstr>
      <vt:lpstr>Nummerierung im Januar 2009</vt:lpstr>
      <vt:lpstr>Frankfurter kleine Planeten</vt:lpstr>
      <vt:lpstr>PowerPoint-Präsentation</vt:lpstr>
      <vt:lpstr>Planeteninstitut 1913-1939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Vom Planeteninstitut zur  ersten Asteroiden-Entdeckung  des Physikalischen Vereins</dc:title>
  <dc:creator>Erwin Schwab</dc:creator>
  <cp:lastModifiedBy>Schwab, Erwin</cp:lastModifiedBy>
  <cp:revision>200</cp:revision>
  <dcterms:created xsi:type="dcterms:W3CDTF">2007-03-18T20:46:04Z</dcterms:created>
  <dcterms:modified xsi:type="dcterms:W3CDTF">2015-02-27T09:30:50Z</dcterms:modified>
</cp:coreProperties>
</file>