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0" r:id="rId1"/>
  </p:sldMasterIdLst>
  <p:notesMasterIdLst>
    <p:notesMasterId r:id="rId22"/>
  </p:notesMasterIdLst>
  <p:handoutMasterIdLst>
    <p:handoutMasterId r:id="rId23"/>
  </p:handoutMasterIdLst>
  <p:sldIdLst>
    <p:sldId id="336" r:id="rId2"/>
    <p:sldId id="256" r:id="rId3"/>
    <p:sldId id="308" r:id="rId4"/>
    <p:sldId id="335" r:id="rId5"/>
    <p:sldId id="287" r:id="rId6"/>
    <p:sldId id="289" r:id="rId7"/>
    <p:sldId id="317" r:id="rId8"/>
    <p:sldId id="286" r:id="rId9"/>
    <p:sldId id="337" r:id="rId10"/>
    <p:sldId id="341" r:id="rId11"/>
    <p:sldId id="340" r:id="rId12"/>
    <p:sldId id="338" r:id="rId13"/>
    <p:sldId id="328" r:id="rId14"/>
    <p:sldId id="327" r:id="rId15"/>
    <p:sldId id="330" r:id="rId16"/>
    <p:sldId id="324" r:id="rId17"/>
    <p:sldId id="298" r:id="rId18"/>
    <p:sldId id="339" r:id="rId19"/>
    <p:sldId id="343" r:id="rId20"/>
    <p:sldId id="342" r:id="rId21"/>
  </p:sldIdLst>
  <p:sldSz cx="9144000" cy="6858000" type="screen4x3"/>
  <p:notesSz cx="6858000" cy="9144000"/>
  <p:embeddedFontLst>
    <p:embeddedFont>
      <p:font typeface="Arial Unicode MS" panose="020B0604020202020204" pitchFamily="34" charset="-128"/>
      <p:regular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FF99"/>
    <a:srgbClr val="FFFFCC"/>
    <a:srgbClr val="003399"/>
    <a:srgbClr val="336699"/>
    <a:srgbClr val="008080"/>
    <a:srgbClr val="FF99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046" y="-13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320"/>
    </p:cViewPr>
  </p:sorterViewPr>
  <p:notesViewPr>
    <p:cSldViewPr>
      <p:cViewPr varScale="1">
        <p:scale>
          <a:sx n="39" d="100"/>
          <a:sy n="39" d="100"/>
        </p:scale>
        <p:origin x="-15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itchFamily="18" charset="0"/>
              </a:defRPr>
            </a:lvl1pPr>
          </a:lstStyle>
          <a:p>
            <a:r>
              <a:rPr lang="en-US" altLang="de-DE"/>
              <a:t>Matthias Busch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itchFamily="18" charset="0"/>
              </a:defRPr>
            </a:lvl1pPr>
          </a:lstStyle>
          <a:p>
            <a:fld id="{C9E9A2F7-E990-4B87-A54E-067B8E1B90CA}" type="datetime1">
              <a:rPr lang="en-US" altLang="de-DE"/>
              <a:pPr/>
              <a:t>2/27/2015</a:t>
            </a:fld>
            <a:endParaRPr lang="en-US" altLang="de-DE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itchFamily="18" charset="0"/>
              </a:defRPr>
            </a:lvl1pPr>
          </a:lstStyle>
          <a:p>
            <a:r>
              <a:rPr lang="en-US" altLang="de-DE"/>
              <a:t>Kleinplaneten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itchFamily="18" charset="0"/>
              </a:defRPr>
            </a:lvl1pPr>
          </a:lstStyle>
          <a:p>
            <a:fld id="{5AA1AAAF-3941-4CD4-94E1-A6150F6074A4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993625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itchFamily="18" charset="0"/>
              </a:defRPr>
            </a:lvl1pPr>
          </a:lstStyle>
          <a:p>
            <a:endParaRPr lang="en-US" altLang="de-DE"/>
          </a:p>
        </p:txBody>
      </p:sp>
      <p:sp>
        <p:nvSpPr>
          <p:cNvPr id="205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itchFamily="18" charset="0"/>
              </a:defRPr>
            </a:lvl1pPr>
          </a:lstStyle>
          <a:p>
            <a:fld id="{44D1AE82-18B9-48BF-A3AF-C14B5E58EF57}" type="datetime1">
              <a:rPr lang="en-US" altLang="de-DE"/>
              <a:pPr/>
              <a:t>2/27/2015</a:t>
            </a:fld>
            <a:endParaRPr lang="en-US" altLang="de-DE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itchFamily="18" charset="0"/>
              </a:defRPr>
            </a:lvl1pPr>
          </a:lstStyle>
          <a:p>
            <a:endParaRPr lang="en-US" altLang="de-DE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itchFamily="18" charset="0"/>
              </a:defRPr>
            </a:lvl1pPr>
          </a:lstStyle>
          <a:p>
            <a:fld id="{95379868-9402-4669-B1FF-E21F68EC97F7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813040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5366073-65F5-4EAB-84CA-5C6D88933816}" type="datetime1">
              <a:rPr lang="en-US" altLang="de-DE"/>
              <a:pPr/>
              <a:t>2/27/2015</a:t>
            </a:fld>
            <a:endParaRPr lang="en-US" altLang="de-DE"/>
          </a:p>
        </p:txBody>
      </p:sp>
      <p:sp>
        <p:nvSpPr>
          <p:cNvPr id="156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050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1139" name="Freeform 2051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1140" name="Freeform 2052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141" name="Freeform 2053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142" name="Freeform 2054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143" name="Freeform 2055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144" name="Freeform 2056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145" name="Freeform 2057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146" name="Freeform 2058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147" name="Rectangle 205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de-DE" noProof="0" smtClean="0"/>
              <a:t>Click to edit Master title style</a:t>
            </a:r>
          </a:p>
        </p:txBody>
      </p:sp>
      <p:sp>
        <p:nvSpPr>
          <p:cNvPr id="91148" name="Rectangle 206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de-DE" noProof="0" smtClean="0"/>
              <a:t>Click to edit Master subtitle style</a:t>
            </a:r>
          </a:p>
        </p:txBody>
      </p:sp>
      <p:sp>
        <p:nvSpPr>
          <p:cNvPr id="91149" name="Rectangle 2061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91150" name="Rectangle 206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Erwin Schwab, Starkenburg-Sternwarte e.V. Heppenheim</a:t>
            </a:r>
          </a:p>
        </p:txBody>
      </p:sp>
      <p:sp>
        <p:nvSpPr>
          <p:cNvPr id="91151" name="Rectangle 206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0778A2-94DB-4EA4-8638-1BEE22977623}" type="slidenum">
              <a:rPr lang="en-US" altLang="de-DE"/>
              <a:pPr/>
              <a:t>‹Nr.›</a:t>
            </a:fld>
            <a:endParaRPr lang="en-US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Erwin Schwab, Starkenburg-Sternwarte e.V. Heppenheim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BBE1E-5DC8-4928-8488-97FD901DA93C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5280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Erwin Schwab, Starkenburg-Sternwarte e.V. Heppenheim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7F2E5-C14A-4305-9FBA-7B87AA5A22A7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118398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Erwin Schwab, Starkenburg-Sternwarte e.V. Heppenheim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D62044-F87A-449B-BD5C-EAD57D875A1F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926399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Erwin Schwab, Starkenburg-Sternwarte e.V. Heppenheim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0C65C1E-658E-4B54-9CA1-7B1320764B89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748188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Erwin Schwab, Starkenburg-Sternwarte e.V. Heppenheim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B05FF63-06AC-4645-A429-F8B42B274CF9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282319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Erwin Schwab, Starkenburg-Sternwarte e.V. Heppenheim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52DEB-4FE0-46C4-9347-E1ED8121AF92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39833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Erwin Schwab, Starkenburg-Sternwarte e.V. Heppenheim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6B6EF-D50B-4FF0-9C20-9A1C3AEE35D1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63491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Erwin Schwab, Starkenburg-Sternwarte e.V. Heppenheim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EEAE3-4F79-4C02-8B22-95F151D63E13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55209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Erwin Schwab, Starkenburg-Sternwarte e.V. Heppenheim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B706E-C2B3-4BF3-8898-48FF90601D27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52273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Erwin Schwab, Starkenburg-Sternwarte e.V. Heppenheim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A5F1F-615B-49BA-A9F3-DB8CC9354BC3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315490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Erwin Schwab, Starkenburg-Sternwarte e.V. Heppenheim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907E5-4A60-4010-A206-90DB8D367C10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77493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Erwin Schwab, Starkenburg-Sternwarte e.V. Heppenheim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56027-E709-44D8-A01B-687B23D02B3B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384411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Erwin Schwab, Starkenburg-Sternwarte e.V. Heppenheim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75D32-CFB1-4583-AB02-D676F408E97E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59824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011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011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1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1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1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2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2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2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2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901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9012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de-DE"/>
          </a:p>
        </p:txBody>
      </p:sp>
      <p:sp>
        <p:nvSpPr>
          <p:cNvPr id="901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altLang="de-DE"/>
              <a:t>Erwin Schwab, Starkenburg-Sternwarte e.V. Heppenheim</a:t>
            </a:r>
          </a:p>
        </p:txBody>
      </p:sp>
      <p:sp>
        <p:nvSpPr>
          <p:cNvPr id="9012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6781829-A7E0-4A69-BF50-7AA87F511044}" type="slidenum">
              <a:rPr lang="en-US" altLang="de-DE"/>
              <a:pPr/>
              <a:t>‹Nr.›</a:t>
            </a:fld>
            <a:endParaRPr lang="en-US" alt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feurio.de/shop/Images/artikel/3385_p1.jpg" TargetMode="External"/><Relationship Id="rId5" Type="http://schemas.openxmlformats.org/officeDocument/2006/relationships/image" Target="../media/image20.jpeg"/><Relationship Id="rId10" Type="http://schemas.openxmlformats.org/officeDocument/2006/relationships/image" Target="../media/image23.jpeg"/><Relationship Id="rId4" Type="http://schemas.openxmlformats.org/officeDocument/2006/relationships/image" Target="../media/image19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658813"/>
          </a:xfrm>
        </p:spPr>
        <p:txBody>
          <a:bodyPr/>
          <a:lstStyle/>
          <a:p>
            <a:r>
              <a:rPr lang="de-DE" altLang="de-DE" sz="3600">
                <a:latin typeface="Arial Unicode MS" pitchFamily="34" charset="-128"/>
              </a:rPr>
              <a:t>Das Jahr der Jubiläen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63713" y="908050"/>
            <a:ext cx="6624637" cy="1800225"/>
          </a:xfrm>
        </p:spPr>
        <p:txBody>
          <a:bodyPr/>
          <a:lstStyle/>
          <a:p>
            <a:r>
              <a:rPr lang="de-DE" altLang="de-DE" sz="2800" dirty="0">
                <a:solidFill>
                  <a:srgbClr val="FFFF00"/>
                </a:solidFill>
                <a:latin typeface="Arial Unicode MS" pitchFamily="34" charset="-128"/>
              </a:rPr>
              <a:t>35 Jahre </a:t>
            </a:r>
            <a:r>
              <a:rPr lang="de-DE" altLang="de-DE" sz="2800" dirty="0" err="1">
                <a:solidFill>
                  <a:srgbClr val="FFFF00"/>
                </a:solidFill>
                <a:latin typeface="Arial Unicode MS" pitchFamily="34" charset="-128"/>
              </a:rPr>
              <a:t>Starkenburg</a:t>
            </a:r>
            <a:r>
              <a:rPr lang="de-DE" altLang="de-DE" sz="2800" dirty="0">
                <a:solidFill>
                  <a:srgbClr val="FFFF00"/>
                </a:solidFill>
                <a:latin typeface="Arial Unicode MS" pitchFamily="34" charset="-128"/>
              </a:rPr>
              <a:t>-Sternwarte</a:t>
            </a:r>
          </a:p>
          <a:p>
            <a:r>
              <a:rPr lang="de-DE" altLang="de-DE" sz="2800" dirty="0">
                <a:solidFill>
                  <a:srgbClr val="FFFF00"/>
                </a:solidFill>
                <a:latin typeface="Arial Unicode MS" pitchFamily="34" charset="-128"/>
              </a:rPr>
              <a:t>25 Jahre Kleinplaneten-Tradition</a:t>
            </a:r>
          </a:p>
          <a:p>
            <a:r>
              <a:rPr lang="de-DE" altLang="de-DE" sz="2800" dirty="0">
                <a:solidFill>
                  <a:srgbClr val="FFFF00"/>
                </a:solidFill>
                <a:latin typeface="Arial Unicode MS" pitchFamily="34" charset="-128"/>
              </a:rPr>
              <a:t>10 Jahre Observatory Code 611</a:t>
            </a:r>
          </a:p>
        </p:txBody>
      </p:sp>
      <p:sp>
        <p:nvSpPr>
          <p:cNvPr id="196614" name="Rectangle 6"/>
          <p:cNvSpPr>
            <a:spLocks noChangeArrowheads="1"/>
          </p:cNvSpPr>
          <p:nvPr/>
        </p:nvSpPr>
        <p:spPr bwMode="auto">
          <a:xfrm>
            <a:off x="539750" y="6481763"/>
            <a:ext cx="77406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en-US" altLang="de-DE" sz="1800">
                <a:solidFill>
                  <a:srgbClr val="FFFF99"/>
                </a:solidFill>
                <a:latin typeface="Arial Unicode MS" pitchFamily="34" charset="-128"/>
              </a:rPr>
              <a:t>Erwin Schwab, Starkenburg-Sternwarte e.V. Heppenheim</a:t>
            </a:r>
          </a:p>
        </p:txBody>
      </p:sp>
      <p:pic>
        <p:nvPicPr>
          <p:cNvPr id="196615" name="Picture 7" descr="sternwar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4938" y="2478088"/>
            <a:ext cx="6191250" cy="3903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6617" name="Text Box 9"/>
          <p:cNvSpPr txBox="1">
            <a:spLocks noChangeArrowheads="1"/>
          </p:cNvSpPr>
          <p:nvPr/>
        </p:nvSpPr>
        <p:spPr bwMode="auto">
          <a:xfrm>
            <a:off x="6172200" y="6034088"/>
            <a:ext cx="1390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800"/>
              <a:t>Foto: G.Iser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 descr="Obscode_initiatoren"/>
          <p:cNvPicPr>
            <a:picLocks noChangeAspect="1" noChangeArrowheads="1"/>
          </p:cNvPicPr>
          <p:nvPr/>
        </p:nvPicPr>
        <p:blipFill>
          <a:blip r:embed="rId2">
            <a:lum bright="-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6"/>
          <a:stretch>
            <a:fillRect/>
          </a:stretch>
        </p:blipFill>
        <p:spPr bwMode="auto">
          <a:xfrm>
            <a:off x="0" y="1166813"/>
            <a:ext cx="914400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4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839200" cy="609600"/>
          </a:xfrm>
        </p:spPr>
        <p:txBody>
          <a:bodyPr/>
          <a:lstStyle/>
          <a:p>
            <a:r>
              <a:rPr lang="de-DE" altLang="de-DE" sz="2800" dirty="0">
                <a:latin typeface="Arial Unicode MS" pitchFamily="34" charset="-128"/>
              </a:rPr>
              <a:t>1995 April 2: </a:t>
            </a:r>
            <a:r>
              <a:rPr lang="de-DE" altLang="de-DE" sz="2800" dirty="0" smtClean="0">
                <a:latin typeface="Arial Unicode MS" pitchFamily="34" charset="-128"/>
              </a:rPr>
              <a:t>Positionsmessung </a:t>
            </a:r>
            <a:r>
              <a:rPr lang="de-DE" altLang="de-DE" sz="2800" dirty="0">
                <a:latin typeface="Arial Unicode MS" pitchFamily="34" charset="-128"/>
              </a:rPr>
              <a:t>mittels CCD-Kamera an (2060) </a:t>
            </a:r>
            <a:r>
              <a:rPr lang="de-DE" altLang="de-DE" sz="2800" dirty="0" err="1">
                <a:latin typeface="Arial Unicode MS" pitchFamily="34" charset="-128"/>
              </a:rPr>
              <a:t>Chiron</a:t>
            </a:r>
            <a:endParaRPr lang="de-DE" altLang="de-DE" sz="2800" dirty="0">
              <a:latin typeface="Arial Unicode MS" pitchFamily="34" charset="-128"/>
            </a:endParaRPr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de-DE" altLang="de-DE" sz="1800">
              <a:solidFill>
                <a:schemeClr val="folHlink"/>
              </a:solidFill>
              <a:latin typeface="Arial Unicode MS" pitchFamily="34" charset="-128"/>
            </a:endParaRPr>
          </a:p>
          <a:p>
            <a:endParaRPr lang="de-DE" altLang="de-DE" sz="1800">
              <a:solidFill>
                <a:schemeClr val="folHlink"/>
              </a:solidFill>
              <a:latin typeface="Arial Unicode MS" pitchFamily="34" charset="-128"/>
            </a:endParaRPr>
          </a:p>
        </p:txBody>
      </p:sp>
      <p:sp>
        <p:nvSpPr>
          <p:cNvPr id="231430" name="Text Box 6"/>
          <p:cNvSpPr txBox="1">
            <a:spLocks noChangeArrowheads="1"/>
          </p:cNvSpPr>
          <p:nvPr/>
        </p:nvSpPr>
        <p:spPr bwMode="auto">
          <a:xfrm>
            <a:off x="3187700" y="6384925"/>
            <a:ext cx="5880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Matthias Busch, Wolfgang Ernst und Lothar Kurtze</a:t>
            </a:r>
          </a:p>
        </p:txBody>
      </p:sp>
      <p:sp>
        <p:nvSpPr>
          <p:cNvPr id="231431" name="Text Box 7"/>
          <p:cNvSpPr txBox="1">
            <a:spLocks noChangeArrowheads="1"/>
          </p:cNvSpPr>
          <p:nvPr/>
        </p:nvSpPr>
        <p:spPr bwMode="auto">
          <a:xfrm>
            <a:off x="312738" y="6045200"/>
            <a:ext cx="1235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/>
              <a:t>Foto: Solert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0" y="-242888"/>
            <a:ext cx="9144000" cy="1143001"/>
          </a:xfrm>
        </p:spPr>
        <p:txBody>
          <a:bodyPr/>
          <a:lstStyle/>
          <a:p>
            <a:r>
              <a:rPr lang="de-DE" altLang="de-DE" sz="3200">
                <a:latin typeface="Arial Unicode MS" pitchFamily="34" charset="-128"/>
              </a:rPr>
              <a:t>1995 Juni 12: Antwort von Brian Marsden </a:t>
            </a:r>
          </a:p>
        </p:txBody>
      </p:sp>
      <p:pic>
        <p:nvPicPr>
          <p:cNvPr id="230405" name="Picture 2053" descr="first_contact_chir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73"/>
          <a:stretch>
            <a:fillRect/>
          </a:stretch>
        </p:blipFill>
        <p:spPr>
          <a:xfrm>
            <a:off x="-304800" y="765175"/>
            <a:ext cx="9525000" cy="1385888"/>
          </a:xfrm>
          <a:noFill/>
          <a:ln/>
        </p:spPr>
      </p:pic>
      <p:sp>
        <p:nvSpPr>
          <p:cNvPr id="230406" name="Text Box 2054"/>
          <p:cNvSpPr txBox="1">
            <a:spLocks noChangeArrowheads="1"/>
          </p:cNvSpPr>
          <p:nvPr/>
        </p:nvSpPr>
        <p:spPr bwMode="auto">
          <a:xfrm>
            <a:off x="0" y="2420938"/>
            <a:ext cx="9144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kumimoji="0" lang="de-DE" altLang="de-DE">
                <a:solidFill>
                  <a:schemeClr val="folHlink"/>
                </a:solidFill>
              </a:rPr>
              <a:t>Mit dem benutzten PPM Katalog waren nicht genügend Vergleichssterne im Gesichtsfeld. </a:t>
            </a:r>
          </a:p>
          <a:p>
            <a:pPr>
              <a:buFontTx/>
              <a:buChar char="•"/>
            </a:pPr>
            <a:r>
              <a:rPr kumimoji="0" lang="de-DE" altLang="de-DE">
                <a:solidFill>
                  <a:schemeClr val="folHlink"/>
                </a:solidFill>
              </a:rPr>
              <a:t>Es mussten zwei nebeneinander liegende Gesichtsfelder fotografiert werden und die Überlappung wurde mittels 2 Hilfssterne am Bildrand hergestellt. </a:t>
            </a:r>
          </a:p>
          <a:p>
            <a:pPr>
              <a:buFontTx/>
              <a:buChar char="•"/>
            </a:pPr>
            <a:r>
              <a:rPr kumimoji="0" lang="de-DE" altLang="de-DE">
                <a:solidFill>
                  <a:schemeClr val="folHlink"/>
                </a:solidFill>
              </a:rPr>
              <a:t>Ausgewertet mit einfachen, programmierbaren Taschenrechner </a:t>
            </a:r>
          </a:p>
          <a:p>
            <a:pPr>
              <a:buFontTx/>
              <a:buChar char="•"/>
            </a:pPr>
            <a:endParaRPr kumimoji="0" lang="de-DE" altLang="de-DE">
              <a:solidFill>
                <a:schemeClr val="folHlink"/>
              </a:solidFill>
            </a:endParaRPr>
          </a:p>
        </p:txBody>
      </p:sp>
      <p:sp>
        <p:nvSpPr>
          <p:cNvPr id="230407" name="Rectangle 2055"/>
          <p:cNvSpPr>
            <a:spLocks noChangeArrowheads="1"/>
          </p:cNvSpPr>
          <p:nvPr/>
        </p:nvSpPr>
        <p:spPr bwMode="auto">
          <a:xfrm>
            <a:off x="0" y="4941888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450" indent="-1714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>
                <a:solidFill>
                  <a:schemeClr val="folHlink"/>
                </a:solidFill>
                <a:latin typeface="Arial Unicode MS" pitchFamily="34" charset="-128"/>
              </a:rPr>
              <a:t>Erkenntnisse: </a:t>
            </a:r>
          </a:p>
          <a:p>
            <a:pPr>
              <a:buFontTx/>
              <a:buChar char="•"/>
            </a:pPr>
            <a:r>
              <a:rPr kumimoji="0" lang="de-DE" altLang="de-DE">
                <a:solidFill>
                  <a:schemeClr val="folHlink"/>
                </a:solidFill>
                <a:latin typeface="Arial Unicode MS" pitchFamily="34" charset="-128"/>
              </a:rPr>
              <a:t>Anschaffung des GSC Katalogs.</a:t>
            </a:r>
          </a:p>
          <a:p>
            <a:pPr>
              <a:buFontTx/>
              <a:buChar char="•"/>
            </a:pPr>
            <a:r>
              <a:rPr kumimoji="0" lang="de-DE" altLang="de-DE">
                <a:solidFill>
                  <a:schemeClr val="folHlink"/>
                </a:solidFill>
                <a:latin typeface="Arial Unicode MS" pitchFamily="34" charset="-128"/>
              </a:rPr>
              <a:t>Anschaffung geeigneter Auswertesoftware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0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0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0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0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0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0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0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0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0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0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0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0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6" grpId="0" uiExpand="1" build="allAtOnce"/>
      <p:bldP spid="230407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990600"/>
          </a:xfrm>
        </p:spPr>
        <p:txBody>
          <a:bodyPr/>
          <a:lstStyle/>
          <a:p>
            <a:r>
              <a:rPr lang="de-DE" altLang="de-DE" sz="2800" dirty="0">
                <a:latin typeface="Arial Unicode MS" pitchFamily="34" charset="-128"/>
              </a:rPr>
              <a:t>1995 Okt 22: </a:t>
            </a:r>
            <a:r>
              <a:rPr lang="de-DE" altLang="de-DE" sz="2800" dirty="0" smtClean="0">
                <a:latin typeface="Arial Unicode MS" pitchFamily="34" charset="-128"/>
              </a:rPr>
              <a:t>nächster Anlauf Positionsbestimmung </a:t>
            </a:r>
            <a:r>
              <a:rPr lang="de-DE" altLang="de-DE" sz="2800" dirty="0">
                <a:latin typeface="Arial Unicode MS" pitchFamily="34" charset="-128"/>
              </a:rPr>
              <a:t>mittels CCD-Kamera </a:t>
            </a:r>
            <a:br>
              <a:rPr lang="de-DE" altLang="de-DE" sz="2800" dirty="0">
                <a:latin typeface="Arial Unicode MS" pitchFamily="34" charset="-128"/>
              </a:rPr>
            </a:br>
            <a:r>
              <a:rPr lang="de-DE" altLang="de-DE" sz="2800" dirty="0">
                <a:latin typeface="Arial Unicode MS" pitchFamily="34" charset="-128"/>
              </a:rPr>
              <a:t>an (433) Eros und (1178) Irmela 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de-DE" altLang="de-DE" sz="1800">
              <a:solidFill>
                <a:schemeClr val="folHlink"/>
              </a:solidFill>
              <a:latin typeface="Arial Unicode MS" pitchFamily="34" charset="-128"/>
            </a:endParaRPr>
          </a:p>
          <a:p>
            <a:endParaRPr lang="de-DE" altLang="de-DE" sz="1800">
              <a:solidFill>
                <a:schemeClr val="folHlink"/>
              </a:solidFill>
              <a:latin typeface="Arial Unicode MS" pitchFamily="34" charset="-128"/>
            </a:endParaRPr>
          </a:p>
        </p:txBody>
      </p:sp>
      <p:pic>
        <p:nvPicPr>
          <p:cNvPr id="200717" name="Picture 13" descr="ma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0238" y="5038725"/>
            <a:ext cx="1284287" cy="1604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0719" name="Text Box 15"/>
          <p:cNvSpPr txBox="1">
            <a:spLocks noChangeArrowheads="1"/>
          </p:cNvSpPr>
          <p:nvPr/>
        </p:nvSpPr>
        <p:spPr bwMode="auto">
          <a:xfrm>
            <a:off x="4556125" y="6621463"/>
            <a:ext cx="952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/>
              <a:t>Obs 611</a:t>
            </a:r>
          </a:p>
        </p:txBody>
      </p:sp>
      <p:pic>
        <p:nvPicPr>
          <p:cNvPr id="200722" name="Picture 18" descr="w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2175" y="5014913"/>
            <a:ext cx="1263650" cy="1579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0724" name="Picture 20" descr="lk"/>
          <p:cNvPicPr>
            <a:picLocks noChangeAspect="1" noChangeArrowheads="1"/>
          </p:cNvPicPr>
          <p:nvPr/>
        </p:nvPicPr>
        <p:blipFill>
          <a:blip r:embed="rId4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038725"/>
            <a:ext cx="1265238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25" name="Text Box 21"/>
          <p:cNvSpPr txBox="1">
            <a:spLocks noChangeArrowheads="1"/>
          </p:cNvSpPr>
          <p:nvPr/>
        </p:nvSpPr>
        <p:spPr bwMode="auto">
          <a:xfrm>
            <a:off x="5724525" y="6621463"/>
            <a:ext cx="1685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/>
              <a:t>Verstorben 2003</a:t>
            </a:r>
          </a:p>
        </p:txBody>
      </p:sp>
      <p:sp>
        <p:nvSpPr>
          <p:cNvPr id="200726" name="Text Box 22"/>
          <p:cNvSpPr txBox="1">
            <a:spLocks noChangeArrowheads="1"/>
          </p:cNvSpPr>
          <p:nvPr/>
        </p:nvSpPr>
        <p:spPr bwMode="auto">
          <a:xfrm>
            <a:off x="7596188" y="6621463"/>
            <a:ext cx="974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/>
              <a:t>Obs A23</a:t>
            </a:r>
          </a:p>
        </p:txBody>
      </p:sp>
      <p:sp>
        <p:nvSpPr>
          <p:cNvPr id="200727" name="Text Box 23"/>
          <p:cNvSpPr txBox="1">
            <a:spLocks noChangeArrowheads="1"/>
          </p:cNvSpPr>
          <p:nvPr/>
        </p:nvSpPr>
        <p:spPr bwMode="auto">
          <a:xfrm>
            <a:off x="0" y="1665288"/>
            <a:ext cx="8763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de-DE" altLang="de-DE">
                <a:solidFill>
                  <a:schemeClr val="tx2"/>
                </a:solidFill>
              </a:rPr>
              <a:t>Antwort von Brian Marsden:</a:t>
            </a:r>
          </a:p>
          <a:p>
            <a:r>
              <a:rPr kumimoji="0" lang="de-DE" altLang="de-DE">
                <a:solidFill>
                  <a:schemeClr val="tx2"/>
                </a:solidFill>
              </a:rPr>
              <a:t>„...the Starkenburg observations are very fine</a:t>
            </a:r>
          </a:p>
          <a:p>
            <a:r>
              <a:rPr kumimoji="0" lang="de-DE" altLang="de-DE">
                <a:solidFill>
                  <a:schemeClr val="tx2"/>
                </a:solidFill>
              </a:rPr>
              <a:t>...with residuals better than 0,5 arc sec</a:t>
            </a:r>
            <a:endParaRPr lang="de-DE" altLang="de-DE"/>
          </a:p>
        </p:txBody>
      </p:sp>
      <p:sp>
        <p:nvSpPr>
          <p:cNvPr id="200729" name="Text Box 25"/>
          <p:cNvSpPr txBox="1">
            <a:spLocks noChangeArrowheads="1"/>
          </p:cNvSpPr>
          <p:nvPr/>
        </p:nvSpPr>
        <p:spPr bwMode="auto">
          <a:xfrm>
            <a:off x="519113" y="31638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/>
          </a:p>
        </p:txBody>
      </p:sp>
      <p:pic>
        <p:nvPicPr>
          <p:cNvPr id="200731" name="Picture 27" descr="first_MPC_posi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1150"/>
            <a:ext cx="91440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9" grpId="0"/>
      <p:bldP spid="200725" grpId="0"/>
      <p:bldP spid="2007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15900"/>
            <a:ext cx="9144000" cy="1268413"/>
          </a:xfrm>
        </p:spPr>
        <p:txBody>
          <a:bodyPr/>
          <a:lstStyle/>
          <a:p>
            <a:r>
              <a:rPr lang="de-DE" altLang="de-DE" sz="3200">
                <a:latin typeface="Arial Unicode MS" pitchFamily="34" charset="-128"/>
              </a:rPr>
              <a:t>1995 Dez. 7:</a:t>
            </a:r>
            <a:br>
              <a:rPr lang="de-DE" altLang="de-DE" sz="3200">
                <a:latin typeface="Arial Unicode MS" pitchFamily="34" charset="-128"/>
              </a:rPr>
            </a:br>
            <a:r>
              <a:rPr lang="de-DE" altLang="de-DE" sz="3200">
                <a:latin typeface="Arial Unicode MS" pitchFamily="34" charset="-128"/>
              </a:rPr>
              <a:t>IAU - Observatory Code 611 </a:t>
            </a:r>
            <a:br>
              <a:rPr lang="de-DE" altLang="de-DE" sz="3200">
                <a:latin typeface="Arial Unicode MS" pitchFamily="34" charset="-128"/>
              </a:rPr>
            </a:br>
            <a:r>
              <a:rPr lang="de-DE" altLang="de-DE" sz="3200">
                <a:latin typeface="Arial Unicode MS" pitchFamily="34" charset="-128"/>
              </a:rPr>
              <a:t>im MPC # 25993</a:t>
            </a:r>
          </a:p>
        </p:txBody>
      </p:sp>
      <p:pic>
        <p:nvPicPr>
          <p:cNvPr id="183305" name="Picture 9" descr="New_obscode_6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628775"/>
            <a:ext cx="9169400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1239838" y="33051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>
              <a:latin typeface="Times New Roman" pitchFamily="18" charset="0"/>
            </a:endParaRPr>
          </a:p>
        </p:txBody>
      </p:sp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1311275" y="30178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>
              <a:latin typeface="Times New Roman" pitchFamily="18" charset="0"/>
            </a:endParaRPr>
          </a:p>
        </p:txBody>
      </p:sp>
      <p:sp>
        <p:nvSpPr>
          <p:cNvPr id="182280" name="Text Box 8"/>
          <p:cNvSpPr txBox="1">
            <a:spLocks noChangeArrowheads="1"/>
          </p:cNvSpPr>
          <p:nvPr/>
        </p:nvSpPr>
        <p:spPr bwMode="auto">
          <a:xfrm>
            <a:off x="0" y="0"/>
            <a:ext cx="8893175" cy="631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de-DE" altLang="de-DE" sz="2800">
                <a:solidFill>
                  <a:schemeClr val="tx2"/>
                </a:solidFill>
              </a:rPr>
              <a:t>1996: (6864) Starkenburg</a:t>
            </a:r>
          </a:p>
          <a:p>
            <a:r>
              <a:rPr lang="de-DE" altLang="de-DE" sz="2000">
                <a:solidFill>
                  <a:schemeClr val="tx2"/>
                </a:solidFill>
              </a:rPr>
              <a:t>F. Börngen und L.D. Schmadel benennen einen Kleinplaneten </a:t>
            </a:r>
          </a:p>
          <a:p>
            <a:r>
              <a:rPr lang="de-DE" altLang="de-DE" sz="2000">
                <a:solidFill>
                  <a:schemeClr val="tx2"/>
                </a:solidFill>
              </a:rPr>
              <a:t>nach der Starkenburg-Sternwarte</a:t>
            </a:r>
          </a:p>
          <a:p>
            <a:endParaRPr lang="de-DE" altLang="de-DE" sz="280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de-DE" altLang="de-DE" sz="2800">
                <a:solidFill>
                  <a:schemeClr val="tx2"/>
                </a:solidFill>
              </a:rPr>
              <a:t>1.4.1997: 1997 GB</a:t>
            </a:r>
          </a:p>
          <a:p>
            <a:r>
              <a:rPr lang="de-DE" altLang="de-DE" sz="2000">
                <a:solidFill>
                  <a:schemeClr val="tx2"/>
                </a:solidFill>
              </a:rPr>
              <a:t>Erste Entdeckung eines Kleinplaneten in Heppenheim durch </a:t>
            </a:r>
          </a:p>
          <a:p>
            <a:r>
              <a:rPr lang="de-DE" altLang="de-DE" sz="2000">
                <a:solidFill>
                  <a:schemeClr val="tx2"/>
                </a:solidFill>
              </a:rPr>
              <a:t>Karin Sonnenberg, Reiner Stoss und Wolfgang Ernst</a:t>
            </a:r>
          </a:p>
          <a:p>
            <a:r>
              <a:rPr lang="de-DE" altLang="de-DE">
                <a:solidFill>
                  <a:schemeClr val="tx2"/>
                </a:solidFill>
              </a:rPr>
              <a:t>Benennung im Jahr 2000:  </a:t>
            </a:r>
            <a:r>
              <a:rPr lang="de-DE" altLang="de-DE" b="1">
                <a:solidFill>
                  <a:schemeClr val="tx2"/>
                </a:solidFill>
              </a:rPr>
              <a:t>(14080) Heppenheim</a:t>
            </a:r>
            <a:endParaRPr lang="de-DE" altLang="de-DE">
              <a:solidFill>
                <a:schemeClr val="tx2"/>
              </a:solidFill>
            </a:endParaRPr>
          </a:p>
          <a:p>
            <a:endParaRPr lang="de-DE" altLang="de-DE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de-DE" altLang="de-DE" sz="2800">
                <a:solidFill>
                  <a:schemeClr val="tx2"/>
                </a:solidFill>
              </a:rPr>
              <a:t>Seitdem rund 50 KP-Entdeckungen in Heppenheim</a:t>
            </a:r>
          </a:p>
          <a:p>
            <a:endParaRPr lang="de-DE" altLang="de-DE" sz="280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de-DE" altLang="de-DE" sz="2800">
                <a:solidFill>
                  <a:schemeClr val="tx2"/>
                </a:solidFill>
              </a:rPr>
              <a:t>1999: Anschaffung der Apogee AP7 mit 85% Quanteneffizienz und Einstieg in die NEOs Beobachtung</a:t>
            </a:r>
          </a:p>
          <a:p>
            <a:endParaRPr lang="de-DE" altLang="de-DE" sz="2800">
              <a:solidFill>
                <a:schemeClr val="tx2"/>
              </a:solidFill>
            </a:endParaRPr>
          </a:p>
          <a:p>
            <a:endParaRPr lang="de-DE" altLang="de-DE" sz="28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2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2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2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2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2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2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2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2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2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2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22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22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22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22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22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22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0" grpId="0" uiExpand="1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1" name="Rectangle 7"/>
          <p:cNvSpPr>
            <a:spLocks noGrp="1" noChangeArrowheads="1"/>
          </p:cNvSpPr>
          <p:nvPr>
            <p:ph type="title"/>
          </p:nvPr>
        </p:nvSpPr>
        <p:spPr>
          <a:xfrm>
            <a:off x="-541338" y="0"/>
            <a:ext cx="7772401" cy="620713"/>
          </a:xfrm>
        </p:spPr>
        <p:txBody>
          <a:bodyPr/>
          <a:lstStyle/>
          <a:p>
            <a:r>
              <a:rPr lang="de-DE" altLang="de-DE" sz="3200">
                <a:latin typeface="Arial Unicode MS" pitchFamily="34" charset="-128"/>
              </a:rPr>
              <a:t>1998: Einstieg in NEO Beobachtung</a:t>
            </a:r>
          </a:p>
        </p:txBody>
      </p:sp>
      <p:pic>
        <p:nvPicPr>
          <p:cNvPr id="185358" name="Picture 14" descr="rstos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26238" y="44450"/>
            <a:ext cx="2419350" cy="345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360" name="Text Box 16"/>
          <p:cNvSpPr txBox="1">
            <a:spLocks noChangeArrowheads="1"/>
          </p:cNvSpPr>
          <p:nvPr/>
        </p:nvSpPr>
        <p:spPr bwMode="auto">
          <a:xfrm>
            <a:off x="34925" y="762000"/>
            <a:ext cx="563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b="1" dirty="0"/>
              <a:t>Initiator: Reiner </a:t>
            </a:r>
            <a:r>
              <a:rPr lang="de-DE" altLang="de-DE" b="1" dirty="0" err="1"/>
              <a:t>Stoss</a:t>
            </a:r>
            <a:endParaRPr lang="de-DE" altLang="de-DE" dirty="0"/>
          </a:p>
          <a:p>
            <a:r>
              <a:rPr lang="de-DE" altLang="de-DE" sz="1600" dirty="0" smtClean="0"/>
              <a:t>Aktiv </a:t>
            </a:r>
            <a:r>
              <a:rPr lang="de-DE" altLang="de-DE" sz="1600" dirty="0"/>
              <a:t>in </a:t>
            </a:r>
            <a:r>
              <a:rPr lang="de-DE" altLang="de-DE" sz="1600" dirty="0" smtClean="0"/>
              <a:t>Heppenheim von </a:t>
            </a:r>
            <a:r>
              <a:rPr lang="de-DE" altLang="de-DE" sz="1600" dirty="0"/>
              <a:t>1996 - </a:t>
            </a:r>
            <a:r>
              <a:rPr lang="de-DE" altLang="de-DE" sz="1600" dirty="0" smtClean="0"/>
              <a:t>2002</a:t>
            </a:r>
            <a:endParaRPr lang="de-DE" altLang="de-DE" sz="1600" dirty="0"/>
          </a:p>
        </p:txBody>
      </p:sp>
      <p:sp>
        <p:nvSpPr>
          <p:cNvPr id="185361" name="Text Box 17"/>
          <p:cNvSpPr txBox="1">
            <a:spLocks noChangeArrowheads="1"/>
          </p:cNvSpPr>
          <p:nvPr/>
        </p:nvSpPr>
        <p:spPr bwMode="auto">
          <a:xfrm>
            <a:off x="-36513" y="1752600"/>
            <a:ext cx="7239001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de-DE" altLang="de-DE" sz="2000"/>
              <a:t>Bahnberechnungen</a:t>
            </a:r>
            <a:endParaRPr lang="de-DE" altLang="de-DE"/>
          </a:p>
          <a:p>
            <a:pPr>
              <a:buFontTx/>
              <a:buChar char="•"/>
            </a:pPr>
            <a:r>
              <a:rPr lang="de-DE" altLang="de-DE" sz="2000"/>
              <a:t>DANEOPS</a:t>
            </a:r>
            <a:r>
              <a:rPr lang="de-DE" altLang="de-DE"/>
              <a:t> </a:t>
            </a:r>
            <a:r>
              <a:rPr lang="de-DE" altLang="de-DE" sz="1600"/>
              <a:t>(DLR-Archenhold Near Earth Objects Precovery Survery)</a:t>
            </a:r>
          </a:p>
          <a:p>
            <a:pPr>
              <a:buFontTx/>
              <a:buChar char="•"/>
            </a:pPr>
            <a:r>
              <a:rPr lang="de-DE" altLang="de-DE" sz="2000"/>
              <a:t>Precoveries Suche in Digitized Sky Survery (DSS)</a:t>
            </a:r>
            <a:endParaRPr lang="de-DE" altLang="de-DE"/>
          </a:p>
          <a:p>
            <a:pPr>
              <a:buFontTx/>
              <a:buChar char="•"/>
            </a:pPr>
            <a:endParaRPr lang="de-DE" altLang="de-DE"/>
          </a:p>
        </p:txBody>
      </p:sp>
      <p:pic>
        <p:nvPicPr>
          <p:cNvPr id="185364" name="Picture 20" descr="SkyTel_Varuna_aussch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2700"/>
            <a:ext cx="5076825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65" name="Text Box 21"/>
          <p:cNvSpPr txBox="1">
            <a:spLocks noChangeArrowheads="1"/>
          </p:cNvSpPr>
          <p:nvPr/>
        </p:nvSpPr>
        <p:spPr bwMode="auto">
          <a:xfrm>
            <a:off x="0" y="2997200"/>
            <a:ext cx="48593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000" dirty="0">
                <a:solidFill>
                  <a:schemeClr val="tx2"/>
                </a:solidFill>
              </a:rPr>
              <a:t>TNO Schlagzeile im Sky &amp; Teleskope </a:t>
            </a:r>
          </a:p>
          <a:p>
            <a:r>
              <a:rPr lang="de-DE" altLang="de-DE" sz="2000" dirty="0">
                <a:solidFill>
                  <a:schemeClr val="tx2"/>
                </a:solidFill>
              </a:rPr>
              <a:t> (20 000) </a:t>
            </a:r>
            <a:r>
              <a:rPr lang="de-DE" altLang="de-DE" sz="2000" dirty="0" err="1">
                <a:solidFill>
                  <a:schemeClr val="tx2"/>
                </a:solidFill>
              </a:rPr>
              <a:t>Varuna</a:t>
            </a:r>
            <a:r>
              <a:rPr lang="de-DE" altLang="de-DE" sz="2000" dirty="0">
                <a:solidFill>
                  <a:schemeClr val="tx2"/>
                </a:solidFill>
              </a:rPr>
              <a:t> ex 2000WR106</a:t>
            </a:r>
            <a:endParaRPr lang="de-DE" altLang="de-DE" sz="2000" dirty="0"/>
          </a:p>
        </p:txBody>
      </p:sp>
      <p:sp>
        <p:nvSpPr>
          <p:cNvPr id="185366" name="Text Box 22"/>
          <p:cNvSpPr txBox="1">
            <a:spLocks noChangeArrowheads="1"/>
          </p:cNvSpPr>
          <p:nvPr/>
        </p:nvSpPr>
        <p:spPr bwMode="auto">
          <a:xfrm>
            <a:off x="5133975" y="4371975"/>
            <a:ext cx="4191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600" dirty="0"/>
              <a:t>Reiner </a:t>
            </a:r>
            <a:r>
              <a:rPr lang="de-DE" altLang="de-DE" sz="1600" dirty="0" err="1"/>
              <a:t>Stoss</a:t>
            </a:r>
            <a:r>
              <a:rPr lang="de-DE" altLang="de-DE" sz="1600" dirty="0"/>
              <a:t> &amp; Andre </a:t>
            </a:r>
            <a:r>
              <a:rPr lang="de-DE" altLang="de-DE" sz="1600" dirty="0" err="1"/>
              <a:t>Knöfel</a:t>
            </a:r>
            <a:r>
              <a:rPr lang="de-DE" altLang="de-DE" sz="1600" dirty="0"/>
              <a:t> fanden den Transneptunischen </a:t>
            </a:r>
            <a:r>
              <a:rPr lang="de-DE" altLang="de-DE" sz="1600" dirty="0" smtClean="0"/>
              <a:t>Asteroiden </a:t>
            </a:r>
            <a:r>
              <a:rPr lang="de-DE" altLang="de-DE" sz="1600" dirty="0" err="1" smtClean="0"/>
              <a:t>Varuna</a:t>
            </a:r>
            <a:r>
              <a:rPr lang="de-DE" altLang="de-DE" sz="1600" dirty="0" smtClean="0"/>
              <a:t> mittels </a:t>
            </a:r>
            <a:r>
              <a:rPr lang="de-DE" altLang="de-DE" sz="1600" dirty="0"/>
              <a:t>Archiv-Suche auf 5 Fotoplatten. </a:t>
            </a:r>
          </a:p>
          <a:p>
            <a:r>
              <a:rPr lang="de-DE" altLang="de-DE" sz="1600" dirty="0"/>
              <a:t>Die älteste Fotoplatte vom 24.11.1954.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60" grpId="0"/>
      <p:bldP spid="185361" grpId="0"/>
      <p:bldP spid="185365" grpId="0"/>
      <p:bldP spid="1853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45" name="Picture 1041" descr="CA Nachts 151 Kuppel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58788"/>
            <a:ext cx="9180513" cy="77946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61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/>
          <a:lstStyle/>
          <a:p>
            <a:r>
              <a:rPr lang="de-DE" altLang="de-DE" sz="3200" dirty="0">
                <a:latin typeface="Arial Unicode MS" pitchFamily="34" charset="-128"/>
              </a:rPr>
              <a:t>Seit 2001: Beobachtungen am </a:t>
            </a:r>
            <a:r>
              <a:rPr lang="en-US" altLang="de-DE" sz="3200" dirty="0">
                <a:latin typeface="Arial Unicode MS" pitchFamily="34" charset="-128"/>
              </a:rPr>
              <a:t>1,52m </a:t>
            </a:r>
            <a:r>
              <a:rPr lang="en-US" altLang="de-DE" sz="3200" dirty="0" err="1">
                <a:latin typeface="Arial Unicode MS" pitchFamily="34" charset="-128"/>
              </a:rPr>
              <a:t>Teleskop</a:t>
            </a:r>
            <a:r>
              <a:rPr lang="de-DE" altLang="de-DE" sz="3200" dirty="0">
                <a:latin typeface="Arial Unicode MS" pitchFamily="34" charset="-128"/>
              </a:rPr>
              <a:t> auf dem </a:t>
            </a:r>
            <a:r>
              <a:rPr lang="de-DE" altLang="de-DE" sz="3200" dirty="0" err="1">
                <a:latin typeface="Arial Unicode MS" pitchFamily="34" charset="-128"/>
              </a:rPr>
              <a:t>Calar</a:t>
            </a:r>
            <a:r>
              <a:rPr lang="de-DE" altLang="de-DE" sz="3200" dirty="0">
                <a:latin typeface="Arial Unicode MS" pitchFamily="34" charset="-128"/>
              </a:rPr>
              <a:t> Alto</a:t>
            </a:r>
          </a:p>
        </p:txBody>
      </p:sp>
      <p:sp>
        <p:nvSpPr>
          <p:cNvPr id="17613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553200" y="2971800"/>
            <a:ext cx="2895600" cy="1143000"/>
          </a:xfrm>
        </p:spPr>
        <p:txBody>
          <a:bodyPr/>
          <a:lstStyle/>
          <a:p>
            <a:pPr>
              <a:buFontTx/>
              <a:buNone/>
            </a:pPr>
            <a:r>
              <a:rPr lang="de-DE" altLang="de-DE" sz="2800">
                <a:latin typeface="Arial Unicode MS" pitchFamily="34" charset="-128"/>
              </a:rPr>
              <a:t>Initiator: </a:t>
            </a:r>
          </a:p>
          <a:p>
            <a:pPr>
              <a:buFontTx/>
              <a:buNone/>
            </a:pPr>
            <a:r>
              <a:rPr lang="de-DE" altLang="de-DE" sz="2800">
                <a:latin typeface="Arial Unicode MS" pitchFamily="34" charset="-128"/>
              </a:rPr>
              <a:t>Rainer Kresken</a:t>
            </a:r>
          </a:p>
          <a:p>
            <a:pPr>
              <a:buFontTx/>
              <a:buNone/>
            </a:pPr>
            <a:endParaRPr lang="de-DE" altLang="de-DE" sz="2800">
              <a:latin typeface="Arial Unicode MS" pitchFamily="34" charset="-128"/>
            </a:endParaRPr>
          </a:p>
        </p:txBody>
      </p:sp>
      <p:pic>
        <p:nvPicPr>
          <p:cNvPr id="176140" name="Picture 1036" descr="Rainer_Kreske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1" r="6531" b="21941"/>
          <a:stretch>
            <a:fillRect/>
          </a:stretch>
        </p:blipFill>
        <p:spPr bwMode="auto">
          <a:xfrm>
            <a:off x="7056438" y="4067175"/>
            <a:ext cx="2087562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42" name="Rectangle 1038"/>
          <p:cNvSpPr>
            <a:spLocks noChangeArrowheads="1"/>
          </p:cNvSpPr>
          <p:nvPr/>
        </p:nvSpPr>
        <p:spPr bwMode="auto">
          <a:xfrm>
            <a:off x="107950" y="914400"/>
            <a:ext cx="52578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de-DE" sz="2000">
                <a:latin typeface="Arial Unicode MS" pitchFamily="34" charset="-128"/>
              </a:rPr>
              <a:t>Schwerpunkte:</a:t>
            </a:r>
          </a:p>
          <a:p>
            <a:r>
              <a:rPr kumimoji="0" lang="en-US" altLang="de-DE" sz="2000">
                <a:latin typeface="Arial Unicode MS" pitchFamily="34" charset="-128"/>
              </a:rPr>
              <a:t>NEO - Recovery</a:t>
            </a:r>
          </a:p>
          <a:p>
            <a:r>
              <a:rPr kumimoji="0" lang="en-US" altLang="de-DE" sz="2000">
                <a:latin typeface="Arial Unicode MS" pitchFamily="34" charset="-128"/>
              </a:rPr>
              <a:t>NEO - Bahnbogenverlängerung</a:t>
            </a:r>
          </a:p>
          <a:p>
            <a:r>
              <a:rPr kumimoji="0" lang="en-US" altLang="de-DE" sz="2000">
                <a:latin typeface="Arial Unicode MS" pitchFamily="34" charset="-128"/>
              </a:rPr>
              <a:t>NEO Confirmation Page</a:t>
            </a:r>
          </a:p>
          <a:p>
            <a:endParaRPr kumimoji="0" lang="en-US" altLang="de-DE" sz="2000">
              <a:latin typeface="Arial Unicode MS" pitchFamily="34" charset="-128"/>
            </a:endParaRPr>
          </a:p>
        </p:txBody>
      </p:sp>
      <p:sp>
        <p:nvSpPr>
          <p:cNvPr id="176148" name="Text Box 1044"/>
          <p:cNvSpPr txBox="1">
            <a:spLocks noChangeArrowheads="1"/>
          </p:cNvSpPr>
          <p:nvPr/>
        </p:nvSpPr>
        <p:spPr bwMode="auto">
          <a:xfrm>
            <a:off x="152400" y="2514600"/>
            <a:ext cx="517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Bisher 5x5=25 Beobachtungsnächte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 autoUpdateAnimBg="0"/>
      <p:bldP spid="176142" grpId="0" autoUpdateAnimBg="0"/>
      <p:bldP spid="17614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215900"/>
            <a:ext cx="4500563" cy="476250"/>
          </a:xfrm>
        </p:spPr>
        <p:txBody>
          <a:bodyPr/>
          <a:lstStyle/>
          <a:p>
            <a:r>
              <a:rPr lang="en-US" altLang="de-DE" sz="3200"/>
              <a:t>2004: Presse Schlagzeile</a:t>
            </a:r>
          </a:p>
        </p:txBody>
      </p:sp>
      <p:pic>
        <p:nvPicPr>
          <p:cNvPr id="191493" name="Picture 5" descr="2004%20FH%20Titelseit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1138" y="0"/>
            <a:ext cx="3889375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0" y="4267200"/>
            <a:ext cx="2951163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kumimoji="0" lang="de-DE" altLang="de-DE" sz="2400" b="1">
                <a:latin typeface="Arial Unicode MS" pitchFamily="34" charset="-128"/>
              </a:rPr>
              <a:t>Felix Hormuth</a:t>
            </a:r>
            <a:r>
              <a:rPr kumimoji="0" lang="de-DE" altLang="de-DE" sz="2400">
                <a:latin typeface="Arial Unicode MS" pitchFamily="34" charset="-128"/>
              </a:rPr>
              <a:t> </a:t>
            </a:r>
          </a:p>
          <a:p>
            <a:pPr>
              <a:buFontTx/>
              <a:buNone/>
            </a:pPr>
            <a:endParaRPr lang="de-DE" altLang="de-DE" sz="1600"/>
          </a:p>
        </p:txBody>
      </p:sp>
      <p:pic>
        <p:nvPicPr>
          <p:cNvPr id="191496" name="Picture 8" descr="Felix"/>
          <p:cNvPicPr>
            <a:picLocks noChangeAspect="1" noChangeArrowheads="1"/>
          </p:cNvPicPr>
          <p:nvPr/>
        </p:nvPicPr>
        <p:blipFill>
          <a:blip r:embed="rId3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2330450" cy="31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9144000" cy="647701"/>
          </a:xfrm>
          <a:noFill/>
          <a:ln/>
        </p:spPr>
        <p:txBody>
          <a:bodyPr/>
          <a:lstStyle/>
          <a:p>
            <a:r>
              <a:rPr lang="de-DE" altLang="de-DE" sz="3200">
                <a:latin typeface="Arial Unicode MS" pitchFamily="34" charset="-128"/>
              </a:rPr>
              <a:t>Die Heppenheimer Kleinplaneten - Astrometriker</a:t>
            </a:r>
          </a:p>
        </p:txBody>
      </p:sp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0" y="549275"/>
            <a:ext cx="4572000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>
                <a:solidFill>
                  <a:schemeClr val="tx2"/>
                </a:solidFill>
              </a:rPr>
              <a:t>Die alten:</a:t>
            </a:r>
          </a:p>
          <a:p>
            <a:r>
              <a:rPr lang="de-DE" altLang="de-DE" sz="2800">
                <a:solidFill>
                  <a:srgbClr val="FFFF00"/>
                </a:solidFill>
              </a:rPr>
              <a:t>Alexandra Busch </a:t>
            </a:r>
          </a:p>
          <a:p>
            <a:r>
              <a:rPr lang="de-DE" altLang="de-DE" sz="2800">
                <a:solidFill>
                  <a:srgbClr val="FFFF00"/>
                </a:solidFill>
              </a:rPr>
              <a:t>Erwin Schwab </a:t>
            </a:r>
          </a:p>
          <a:p>
            <a:r>
              <a:rPr lang="de-DE" altLang="de-DE" sz="2800">
                <a:solidFill>
                  <a:srgbClr val="FFFF00"/>
                </a:solidFill>
              </a:rPr>
              <a:t>Felix Hormuth</a:t>
            </a:r>
          </a:p>
          <a:p>
            <a:r>
              <a:rPr lang="de-DE" altLang="de-DE" sz="2800">
                <a:solidFill>
                  <a:srgbClr val="FFFF00"/>
                </a:solidFill>
              </a:rPr>
              <a:t>Holger Mandel</a:t>
            </a:r>
          </a:p>
          <a:p>
            <a:r>
              <a:rPr lang="de-DE" altLang="de-DE" sz="2800">
                <a:solidFill>
                  <a:srgbClr val="FFFF00"/>
                </a:solidFill>
              </a:rPr>
              <a:t>Jens Rothermel</a:t>
            </a:r>
          </a:p>
          <a:p>
            <a:r>
              <a:rPr lang="de-DE" altLang="de-DE" sz="2800">
                <a:solidFill>
                  <a:srgbClr val="FFFF00"/>
                </a:solidFill>
              </a:rPr>
              <a:t>Karin Sonnenberg</a:t>
            </a:r>
            <a:endParaRPr lang="de-DE" altLang="de-DE" sz="2000">
              <a:solidFill>
                <a:srgbClr val="FFFF00"/>
              </a:solidFill>
            </a:endParaRPr>
          </a:p>
          <a:p>
            <a:endParaRPr lang="de-DE" altLang="de-DE" sz="2800">
              <a:solidFill>
                <a:srgbClr val="FFFF00"/>
              </a:solidFill>
            </a:endParaRPr>
          </a:p>
        </p:txBody>
      </p:sp>
      <p:sp>
        <p:nvSpPr>
          <p:cNvPr id="223236" name="Rectangle 4"/>
          <p:cNvSpPr>
            <a:spLocks noChangeArrowheads="1"/>
          </p:cNvSpPr>
          <p:nvPr/>
        </p:nvSpPr>
        <p:spPr bwMode="auto">
          <a:xfrm>
            <a:off x="0" y="5300663"/>
            <a:ext cx="9072563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kumimoji="0" lang="de-DE" altLang="de-DE" sz="2400">
                <a:solidFill>
                  <a:srgbClr val="66FF33"/>
                </a:solidFill>
                <a:latin typeface="Arial Unicode MS" pitchFamily="34" charset="-128"/>
              </a:rPr>
              <a:t>Leitsatz von Alfred Sturm:</a:t>
            </a:r>
          </a:p>
          <a:p>
            <a:pPr>
              <a:buFontTx/>
              <a:buNone/>
            </a:pPr>
            <a:r>
              <a:rPr kumimoji="0" lang="de-DE" altLang="de-DE" sz="2400">
                <a:solidFill>
                  <a:srgbClr val="66FF33"/>
                </a:solidFill>
                <a:latin typeface="Arial Unicode MS" pitchFamily="34" charset="-128"/>
              </a:rPr>
              <a:t>“Kleinplanetenbeobachter haben auf unserer Sternwarte Vorrang”</a:t>
            </a:r>
          </a:p>
        </p:txBody>
      </p:sp>
      <p:sp>
        <p:nvSpPr>
          <p:cNvPr id="223237" name="Text Box 5"/>
          <p:cNvSpPr txBox="1">
            <a:spLocks noChangeArrowheads="1"/>
          </p:cNvSpPr>
          <p:nvPr/>
        </p:nvSpPr>
        <p:spPr bwMode="auto">
          <a:xfrm>
            <a:off x="4572000" y="549275"/>
            <a:ext cx="45720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 dirty="0">
                <a:solidFill>
                  <a:srgbClr val="FFFF00"/>
                </a:solidFill>
              </a:rPr>
              <a:t>Lothar Kurtze</a:t>
            </a:r>
          </a:p>
          <a:p>
            <a:r>
              <a:rPr lang="de-DE" altLang="de-DE" sz="2800" dirty="0">
                <a:solidFill>
                  <a:srgbClr val="FFFF00"/>
                </a:solidFill>
              </a:rPr>
              <a:t>Matthias Busch</a:t>
            </a:r>
          </a:p>
          <a:p>
            <a:r>
              <a:rPr lang="de-DE" altLang="de-DE" sz="2800" dirty="0">
                <a:solidFill>
                  <a:srgbClr val="FFFF00"/>
                </a:solidFill>
              </a:rPr>
              <a:t>Peter </a:t>
            </a:r>
            <a:r>
              <a:rPr lang="de-DE" altLang="de-DE" sz="2800" dirty="0" err="1">
                <a:solidFill>
                  <a:srgbClr val="FFFF00"/>
                </a:solidFill>
              </a:rPr>
              <a:t>Geffert</a:t>
            </a:r>
            <a:endParaRPr lang="de-DE" altLang="de-DE" sz="2800" dirty="0">
              <a:solidFill>
                <a:srgbClr val="FFFF00"/>
              </a:solidFill>
            </a:endParaRPr>
          </a:p>
          <a:p>
            <a:r>
              <a:rPr lang="de-DE" altLang="de-DE" sz="2800" dirty="0">
                <a:solidFill>
                  <a:srgbClr val="FFFF00"/>
                </a:solidFill>
              </a:rPr>
              <a:t>Rainer </a:t>
            </a:r>
            <a:r>
              <a:rPr lang="de-DE" altLang="de-DE" sz="2800" dirty="0" err="1">
                <a:solidFill>
                  <a:srgbClr val="FFFF00"/>
                </a:solidFill>
              </a:rPr>
              <a:t>Kresken</a:t>
            </a:r>
            <a:endParaRPr lang="de-DE" altLang="de-DE" sz="2800" dirty="0">
              <a:solidFill>
                <a:srgbClr val="FFFF00"/>
              </a:solidFill>
            </a:endParaRPr>
          </a:p>
          <a:p>
            <a:r>
              <a:rPr lang="de-DE" altLang="de-DE" sz="2800" dirty="0">
                <a:solidFill>
                  <a:srgbClr val="FFFF00"/>
                </a:solidFill>
              </a:rPr>
              <a:t>Reiner </a:t>
            </a:r>
            <a:r>
              <a:rPr lang="de-DE" altLang="de-DE" sz="2800" dirty="0" err="1">
                <a:solidFill>
                  <a:srgbClr val="FFFF00"/>
                </a:solidFill>
              </a:rPr>
              <a:t>Stoss</a:t>
            </a:r>
            <a:endParaRPr lang="de-DE" altLang="de-DE" sz="2800" dirty="0">
              <a:solidFill>
                <a:srgbClr val="FFFF00"/>
              </a:solidFill>
            </a:endParaRPr>
          </a:p>
          <a:p>
            <a:r>
              <a:rPr lang="de-DE" altLang="de-DE" sz="2800" dirty="0">
                <a:solidFill>
                  <a:srgbClr val="FFFF00"/>
                </a:solidFill>
              </a:rPr>
              <a:t>Sven </a:t>
            </a:r>
            <a:r>
              <a:rPr lang="de-DE" altLang="de-DE" sz="2800" dirty="0" err="1">
                <a:solidFill>
                  <a:srgbClr val="FFFF00"/>
                </a:solidFill>
              </a:rPr>
              <a:t>Klügl</a:t>
            </a:r>
            <a:endParaRPr lang="de-DE" altLang="de-DE" sz="2000" dirty="0">
              <a:solidFill>
                <a:srgbClr val="FFFF00"/>
              </a:solidFill>
            </a:endParaRPr>
          </a:p>
          <a:p>
            <a:r>
              <a:rPr lang="de-DE" altLang="de-DE" sz="2800" dirty="0">
                <a:solidFill>
                  <a:srgbClr val="FFFF00"/>
                </a:solidFill>
              </a:rPr>
              <a:t>Wolfgang Ernst</a:t>
            </a:r>
            <a:endParaRPr lang="de-DE" altLang="de-DE" sz="2000" dirty="0">
              <a:solidFill>
                <a:srgbClr val="FFFF00"/>
              </a:solidFill>
            </a:endParaRPr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539750" y="6481763"/>
            <a:ext cx="77406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en-US" altLang="de-DE" sz="1800">
                <a:solidFill>
                  <a:srgbClr val="FFFF99"/>
                </a:solidFill>
                <a:latin typeface="Arial Unicode MS" pitchFamily="34" charset="-128"/>
              </a:rPr>
              <a:t>Erwin Schwab, Starkenburg-Sternwarte e.V. Heppenheim</a:t>
            </a:r>
          </a:p>
        </p:txBody>
      </p:sp>
      <p:sp>
        <p:nvSpPr>
          <p:cNvPr id="223239" name="Text Box 7"/>
          <p:cNvSpPr txBox="1">
            <a:spLocks noChangeArrowheads="1"/>
          </p:cNvSpPr>
          <p:nvPr/>
        </p:nvSpPr>
        <p:spPr bwMode="auto">
          <a:xfrm>
            <a:off x="0" y="3573463"/>
            <a:ext cx="9144000" cy="173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>
                <a:solidFill>
                  <a:schemeClr val="tx2"/>
                </a:solidFill>
              </a:rPr>
              <a:t>Die neuen seit 2005 dabei:</a:t>
            </a:r>
          </a:p>
          <a:p>
            <a:r>
              <a:rPr lang="de-DE" altLang="de-DE" sz="2800">
                <a:solidFill>
                  <a:srgbClr val="FFFF00"/>
                </a:solidFill>
              </a:rPr>
              <a:t>Albert Heller			Sascha Fröhlich</a:t>
            </a:r>
            <a:r>
              <a:rPr lang="de-DE" altLang="de-DE"/>
              <a:t> </a:t>
            </a:r>
            <a:endParaRPr lang="de-DE" altLang="de-DE" sz="2800">
              <a:solidFill>
                <a:srgbClr val="FFFF00"/>
              </a:solidFill>
            </a:endParaRPr>
          </a:p>
          <a:p>
            <a:r>
              <a:rPr lang="de-DE" altLang="de-DE" sz="2800">
                <a:solidFill>
                  <a:srgbClr val="FFFF00"/>
                </a:solidFill>
              </a:rPr>
              <a:t>Ilka Willberger</a:t>
            </a:r>
            <a:r>
              <a:rPr lang="de-DE" altLang="de-DE"/>
              <a:t>			</a:t>
            </a:r>
            <a:r>
              <a:rPr lang="de-DE" altLang="de-DE" sz="2800">
                <a:solidFill>
                  <a:srgbClr val="FFFF00"/>
                </a:solidFill>
              </a:rPr>
              <a:t>Tobias Häusler 	 	 Michael Gerloff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6" grpId="0"/>
      <p:bldP spid="2232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539750" y="6481763"/>
            <a:ext cx="77406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en-US" altLang="de-DE" sz="1800">
                <a:solidFill>
                  <a:srgbClr val="FFFF99"/>
                </a:solidFill>
                <a:latin typeface="Arial Unicode MS" pitchFamily="34" charset="-128"/>
              </a:rPr>
              <a:t>Erwin Schwab, Starkenburg-Sternwarte e.V. Heppenheim</a:t>
            </a:r>
          </a:p>
        </p:txBody>
      </p:sp>
      <p:pic>
        <p:nvPicPr>
          <p:cNvPr id="234501" name="Picture 5" descr="sternwar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988"/>
            <a:ext cx="9144000" cy="57658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4502" name="Text Box 6"/>
          <p:cNvSpPr txBox="1">
            <a:spLocks noChangeArrowheads="1"/>
          </p:cNvSpPr>
          <p:nvPr/>
        </p:nvSpPr>
        <p:spPr bwMode="auto">
          <a:xfrm>
            <a:off x="7645400" y="5300663"/>
            <a:ext cx="1390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800"/>
              <a:t>Foto: G.Iser</a:t>
            </a:r>
          </a:p>
        </p:txBody>
      </p:sp>
      <p:sp>
        <p:nvSpPr>
          <p:cNvPr id="2345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20713"/>
          </a:xfrm>
          <a:noFill/>
          <a:ln/>
        </p:spPr>
        <p:txBody>
          <a:bodyPr lIns="92075" tIns="46038" rIns="92075" bIns="46038" anchor="b"/>
          <a:lstStyle/>
          <a:p>
            <a:r>
              <a:rPr lang="en-US" altLang="de-DE" sz="3200">
                <a:latin typeface="Arial Unicode MS" pitchFamily="34" charset="-128"/>
              </a:rPr>
              <a:t>25 Jahre Kleinplaneten-Tradition in Heppenheim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6481763"/>
            <a:ext cx="7740650" cy="476250"/>
          </a:xfrm>
          <a:noFill/>
          <a:ln/>
        </p:spPr>
        <p:txBody>
          <a:bodyPr lIns="92075" tIns="46038" rIns="92075" bIns="46038"/>
          <a:lstStyle/>
          <a:p>
            <a:r>
              <a:rPr lang="en-US" altLang="de-DE" sz="1800">
                <a:solidFill>
                  <a:srgbClr val="FFFF99"/>
                </a:solidFill>
                <a:latin typeface="Arial Unicode MS" pitchFamily="34" charset="-128"/>
              </a:rPr>
              <a:t>Erwin Schwab, Starkenburg-Sternwarte e.V. Heppenheim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411163" y="4095750"/>
            <a:ext cx="83518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en-US" altLang="de-DE" sz="2400">
                <a:solidFill>
                  <a:srgbClr val="FFFF99"/>
                </a:solidFill>
                <a:latin typeface="Arial Unicode MS" pitchFamily="34" charset="-128"/>
              </a:rPr>
              <a:t>Die Gründer der Sternwarte Alfred Sturm &amp; Martin Geffert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0" y="4903788"/>
            <a:ext cx="9144000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en-US" altLang="de-DE" sz="2400">
                <a:solidFill>
                  <a:schemeClr val="folHlink"/>
                </a:solidFill>
                <a:latin typeface="Arial Unicode MS" pitchFamily="34" charset="-128"/>
              </a:rPr>
              <a:t>Leitsatz von Alfred Sturm:</a:t>
            </a:r>
          </a:p>
          <a:p>
            <a:r>
              <a:rPr kumimoji="0" lang="en-US" altLang="de-DE" sz="2400">
                <a:solidFill>
                  <a:schemeClr val="folHlink"/>
                </a:solidFill>
                <a:latin typeface="Arial Unicode MS" pitchFamily="34" charset="-128"/>
              </a:rPr>
              <a:t>“Kleinplanetenbeobachter haben auf unserer Sternwarte Vorrang”</a:t>
            </a:r>
          </a:p>
        </p:txBody>
      </p:sp>
      <p:pic>
        <p:nvPicPr>
          <p:cNvPr id="4111" name="Picture 15" descr="Gruender_SSHP"/>
          <p:cNvPicPr>
            <a:picLocks noChangeAspect="1" noChangeArrowheads="1"/>
          </p:cNvPicPr>
          <p:nvPr/>
        </p:nvPicPr>
        <p:blipFill>
          <a:blip r:embed="rId2" cstate="print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0"/>
            <a:ext cx="5475288" cy="30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9144000" cy="647701"/>
          </a:xfrm>
          <a:noFill/>
          <a:ln/>
        </p:spPr>
        <p:txBody>
          <a:bodyPr/>
          <a:lstStyle/>
          <a:p>
            <a:r>
              <a:rPr lang="de-DE" altLang="de-DE" sz="3200">
                <a:latin typeface="Arial Unicode MS" pitchFamily="34" charset="-128"/>
              </a:rPr>
              <a:t>Die Heppenheimer Kleinplaneten - Astrometriker</a:t>
            </a:r>
          </a:p>
        </p:txBody>
      </p:sp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0" y="549275"/>
            <a:ext cx="4572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000" dirty="0">
                <a:solidFill>
                  <a:schemeClr val="tx2"/>
                </a:solidFill>
              </a:rPr>
              <a:t>Die </a:t>
            </a:r>
            <a:r>
              <a:rPr lang="de-DE" altLang="de-DE" sz="2000" dirty="0" smtClean="0">
                <a:solidFill>
                  <a:schemeClr val="tx2"/>
                </a:solidFill>
              </a:rPr>
              <a:t>alten (aktiv </a:t>
            </a:r>
            <a:r>
              <a:rPr lang="de-DE" altLang="de-DE" sz="2000" dirty="0" err="1" smtClean="0">
                <a:solidFill>
                  <a:schemeClr val="tx2"/>
                </a:solidFill>
              </a:rPr>
              <a:t>bezügl</a:t>
            </a:r>
            <a:r>
              <a:rPr lang="de-DE" altLang="de-DE" sz="2000" dirty="0" smtClean="0">
                <a:solidFill>
                  <a:schemeClr val="tx2"/>
                </a:solidFill>
              </a:rPr>
              <a:t>. </a:t>
            </a:r>
            <a:r>
              <a:rPr lang="de-DE" altLang="de-DE" sz="2000" dirty="0">
                <a:solidFill>
                  <a:schemeClr val="tx2"/>
                </a:solidFill>
              </a:rPr>
              <a:t>A</a:t>
            </a:r>
            <a:r>
              <a:rPr lang="de-DE" altLang="de-DE" sz="2000" dirty="0" smtClean="0">
                <a:solidFill>
                  <a:schemeClr val="tx2"/>
                </a:solidFill>
              </a:rPr>
              <a:t>strometrie):</a:t>
            </a:r>
            <a:endParaRPr lang="de-DE" altLang="de-DE" sz="2000" dirty="0">
              <a:solidFill>
                <a:schemeClr val="tx2"/>
              </a:solidFill>
            </a:endParaRPr>
          </a:p>
          <a:p>
            <a:r>
              <a:rPr lang="de-DE" altLang="de-DE" sz="2800" dirty="0">
                <a:solidFill>
                  <a:srgbClr val="FFFF00"/>
                </a:solidFill>
              </a:rPr>
              <a:t>Alexandra Busch </a:t>
            </a:r>
            <a:r>
              <a:rPr lang="de-DE" altLang="de-DE" sz="2000" dirty="0">
                <a:solidFill>
                  <a:srgbClr val="FFFF00"/>
                </a:solidFill>
              </a:rPr>
              <a:t>1997-2001</a:t>
            </a:r>
            <a:endParaRPr lang="de-DE" altLang="de-DE" sz="2800" dirty="0">
              <a:solidFill>
                <a:srgbClr val="FFFF00"/>
              </a:solidFill>
            </a:endParaRPr>
          </a:p>
          <a:p>
            <a:r>
              <a:rPr lang="de-DE" altLang="de-DE" sz="2800" dirty="0">
                <a:solidFill>
                  <a:srgbClr val="FFFF00"/>
                </a:solidFill>
              </a:rPr>
              <a:t>Erwin Schwab </a:t>
            </a:r>
            <a:r>
              <a:rPr lang="de-DE" altLang="de-DE" sz="2000" dirty="0" smtClean="0">
                <a:solidFill>
                  <a:srgbClr val="FFFF00"/>
                </a:solidFill>
              </a:rPr>
              <a:t>1981- heute</a:t>
            </a:r>
            <a:endParaRPr lang="de-DE" altLang="de-DE" sz="2000" dirty="0">
              <a:solidFill>
                <a:srgbClr val="FFFF00"/>
              </a:solidFill>
            </a:endParaRPr>
          </a:p>
          <a:p>
            <a:r>
              <a:rPr lang="de-DE" altLang="de-DE" sz="2800" dirty="0">
                <a:solidFill>
                  <a:srgbClr val="FFFF00"/>
                </a:solidFill>
              </a:rPr>
              <a:t>Felix </a:t>
            </a:r>
            <a:r>
              <a:rPr lang="de-DE" altLang="de-DE" sz="2800" dirty="0" err="1">
                <a:solidFill>
                  <a:srgbClr val="FFFF00"/>
                </a:solidFill>
              </a:rPr>
              <a:t>Hormuth</a:t>
            </a:r>
            <a:r>
              <a:rPr lang="de-DE" altLang="de-DE" sz="2800" dirty="0">
                <a:solidFill>
                  <a:srgbClr val="FFFF00"/>
                </a:solidFill>
              </a:rPr>
              <a:t> </a:t>
            </a:r>
            <a:r>
              <a:rPr lang="de-DE" altLang="de-DE" sz="2000" dirty="0" smtClean="0">
                <a:solidFill>
                  <a:srgbClr val="FFFF00"/>
                </a:solidFill>
              </a:rPr>
              <a:t>1996- heute</a:t>
            </a:r>
            <a:endParaRPr lang="de-DE" altLang="de-DE" sz="2800" dirty="0">
              <a:solidFill>
                <a:srgbClr val="FFFF00"/>
              </a:solidFill>
            </a:endParaRPr>
          </a:p>
          <a:p>
            <a:r>
              <a:rPr lang="de-DE" altLang="de-DE" sz="2800" dirty="0">
                <a:solidFill>
                  <a:srgbClr val="FFFF00"/>
                </a:solidFill>
              </a:rPr>
              <a:t>Holger Mandel </a:t>
            </a:r>
            <a:r>
              <a:rPr lang="de-DE" altLang="de-DE" sz="2000" dirty="0">
                <a:solidFill>
                  <a:srgbClr val="FFFF00"/>
                </a:solidFill>
              </a:rPr>
              <a:t>1981</a:t>
            </a:r>
            <a:endParaRPr lang="de-DE" altLang="de-DE" sz="2800" dirty="0">
              <a:solidFill>
                <a:srgbClr val="FFFF00"/>
              </a:solidFill>
            </a:endParaRPr>
          </a:p>
          <a:p>
            <a:r>
              <a:rPr lang="de-DE" altLang="de-DE" sz="2800" dirty="0">
                <a:solidFill>
                  <a:srgbClr val="FFFF00"/>
                </a:solidFill>
              </a:rPr>
              <a:t>Jens Rothermel </a:t>
            </a:r>
            <a:r>
              <a:rPr lang="de-DE" altLang="de-DE" sz="2000" dirty="0" smtClean="0">
                <a:solidFill>
                  <a:srgbClr val="FFFF00"/>
                </a:solidFill>
              </a:rPr>
              <a:t>1996- heute</a:t>
            </a:r>
            <a:endParaRPr lang="de-DE" altLang="de-DE" sz="2800" dirty="0">
              <a:solidFill>
                <a:srgbClr val="FFFF00"/>
              </a:solidFill>
            </a:endParaRPr>
          </a:p>
          <a:p>
            <a:r>
              <a:rPr lang="de-DE" altLang="de-DE" sz="2800" dirty="0">
                <a:solidFill>
                  <a:srgbClr val="FFFF00"/>
                </a:solidFill>
              </a:rPr>
              <a:t>Karin Sonnenberg </a:t>
            </a:r>
            <a:r>
              <a:rPr lang="de-DE" altLang="de-DE" sz="2000" dirty="0">
                <a:solidFill>
                  <a:srgbClr val="FFFF00"/>
                </a:solidFill>
              </a:rPr>
              <a:t>1997-1998</a:t>
            </a:r>
          </a:p>
          <a:p>
            <a:endParaRPr lang="de-DE" altLang="de-DE" sz="2800" dirty="0">
              <a:solidFill>
                <a:srgbClr val="FFFF00"/>
              </a:solidFill>
            </a:endParaRP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0" y="5300663"/>
            <a:ext cx="9072563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kumimoji="0" lang="de-DE" altLang="de-DE" sz="2400">
                <a:solidFill>
                  <a:srgbClr val="66FF33"/>
                </a:solidFill>
                <a:latin typeface="Arial Unicode MS" pitchFamily="34" charset="-128"/>
              </a:rPr>
              <a:t>Leitsatz von Alfred Sturm:</a:t>
            </a:r>
          </a:p>
          <a:p>
            <a:pPr>
              <a:buFontTx/>
              <a:buNone/>
            </a:pPr>
            <a:r>
              <a:rPr kumimoji="0" lang="de-DE" altLang="de-DE" sz="2400">
                <a:solidFill>
                  <a:srgbClr val="66FF33"/>
                </a:solidFill>
                <a:latin typeface="Arial Unicode MS" pitchFamily="34" charset="-128"/>
              </a:rPr>
              <a:t>“Kleinplanetenbeobachter haben auf unserer Sternwarte Vorrang”</a:t>
            </a:r>
          </a:p>
        </p:txBody>
      </p:sp>
      <p:sp>
        <p:nvSpPr>
          <p:cNvPr id="233477" name="Text Box 5"/>
          <p:cNvSpPr txBox="1">
            <a:spLocks noChangeArrowheads="1"/>
          </p:cNvSpPr>
          <p:nvPr/>
        </p:nvSpPr>
        <p:spPr bwMode="auto">
          <a:xfrm>
            <a:off x="4572000" y="549275"/>
            <a:ext cx="45720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 dirty="0">
                <a:solidFill>
                  <a:srgbClr val="FFFF00"/>
                </a:solidFill>
              </a:rPr>
              <a:t>Lothar Kurtze </a:t>
            </a:r>
            <a:r>
              <a:rPr lang="de-DE" altLang="de-DE" sz="2000" dirty="0">
                <a:solidFill>
                  <a:srgbClr val="FFFF00"/>
                </a:solidFill>
              </a:rPr>
              <a:t>1995-1998</a:t>
            </a:r>
            <a:endParaRPr lang="de-DE" altLang="de-DE" sz="2800" dirty="0">
              <a:solidFill>
                <a:srgbClr val="FFFF00"/>
              </a:solidFill>
            </a:endParaRPr>
          </a:p>
          <a:p>
            <a:r>
              <a:rPr lang="de-DE" altLang="de-DE" sz="2800" dirty="0">
                <a:solidFill>
                  <a:srgbClr val="FFFF00"/>
                </a:solidFill>
              </a:rPr>
              <a:t>Matthias Busch </a:t>
            </a:r>
            <a:r>
              <a:rPr lang="de-DE" altLang="de-DE" sz="2000" dirty="0">
                <a:solidFill>
                  <a:srgbClr val="FFFF00"/>
                </a:solidFill>
              </a:rPr>
              <a:t>1995-heute</a:t>
            </a:r>
            <a:endParaRPr lang="de-DE" altLang="de-DE" sz="2800" dirty="0">
              <a:solidFill>
                <a:srgbClr val="FFFF00"/>
              </a:solidFill>
            </a:endParaRPr>
          </a:p>
          <a:p>
            <a:r>
              <a:rPr lang="de-DE" altLang="de-DE" sz="2800" dirty="0">
                <a:solidFill>
                  <a:srgbClr val="FFFF00"/>
                </a:solidFill>
              </a:rPr>
              <a:t>Peter </a:t>
            </a:r>
            <a:r>
              <a:rPr lang="de-DE" altLang="de-DE" sz="2800" dirty="0" err="1">
                <a:solidFill>
                  <a:srgbClr val="FFFF00"/>
                </a:solidFill>
              </a:rPr>
              <a:t>Geffert</a:t>
            </a:r>
            <a:r>
              <a:rPr lang="de-DE" altLang="de-DE" sz="2800" dirty="0">
                <a:solidFill>
                  <a:srgbClr val="FFFF00"/>
                </a:solidFill>
              </a:rPr>
              <a:t> </a:t>
            </a:r>
            <a:r>
              <a:rPr lang="de-DE" altLang="de-DE" sz="2000" dirty="0" smtClean="0">
                <a:solidFill>
                  <a:srgbClr val="FFFF00"/>
                </a:solidFill>
              </a:rPr>
              <a:t>1997- heute</a:t>
            </a:r>
            <a:endParaRPr lang="de-DE" altLang="de-DE" sz="2800" dirty="0">
              <a:solidFill>
                <a:srgbClr val="FFFF00"/>
              </a:solidFill>
            </a:endParaRPr>
          </a:p>
          <a:p>
            <a:r>
              <a:rPr lang="de-DE" altLang="de-DE" sz="2800" dirty="0">
                <a:solidFill>
                  <a:srgbClr val="FFFF00"/>
                </a:solidFill>
              </a:rPr>
              <a:t>Rainer </a:t>
            </a:r>
            <a:r>
              <a:rPr lang="de-DE" altLang="de-DE" sz="2800" dirty="0" err="1">
                <a:solidFill>
                  <a:srgbClr val="FFFF00"/>
                </a:solidFill>
              </a:rPr>
              <a:t>Kresken</a:t>
            </a:r>
            <a:r>
              <a:rPr lang="de-DE" altLang="de-DE" sz="2800" dirty="0">
                <a:solidFill>
                  <a:srgbClr val="FFFF00"/>
                </a:solidFill>
              </a:rPr>
              <a:t> </a:t>
            </a:r>
            <a:r>
              <a:rPr lang="de-DE" altLang="de-DE" sz="2000" dirty="0">
                <a:solidFill>
                  <a:srgbClr val="FFFF00"/>
                </a:solidFill>
              </a:rPr>
              <a:t>1999-heute</a:t>
            </a:r>
            <a:endParaRPr lang="de-DE" altLang="de-DE" sz="2800" dirty="0">
              <a:solidFill>
                <a:srgbClr val="FFFF00"/>
              </a:solidFill>
            </a:endParaRPr>
          </a:p>
          <a:p>
            <a:r>
              <a:rPr lang="de-DE" altLang="de-DE" sz="2800" dirty="0">
                <a:solidFill>
                  <a:srgbClr val="FFFF00"/>
                </a:solidFill>
              </a:rPr>
              <a:t>Reiner </a:t>
            </a:r>
            <a:r>
              <a:rPr lang="de-DE" altLang="de-DE" sz="2800" dirty="0" err="1">
                <a:solidFill>
                  <a:srgbClr val="FFFF00"/>
                </a:solidFill>
              </a:rPr>
              <a:t>Stoss</a:t>
            </a:r>
            <a:r>
              <a:rPr lang="de-DE" altLang="de-DE" sz="2800" dirty="0">
                <a:solidFill>
                  <a:srgbClr val="FFFF00"/>
                </a:solidFill>
              </a:rPr>
              <a:t> </a:t>
            </a:r>
            <a:r>
              <a:rPr lang="de-DE" altLang="de-DE" sz="2000" dirty="0">
                <a:solidFill>
                  <a:srgbClr val="FFFF00"/>
                </a:solidFill>
              </a:rPr>
              <a:t>1996-2002</a:t>
            </a:r>
            <a:endParaRPr lang="de-DE" altLang="de-DE" sz="2800" dirty="0">
              <a:solidFill>
                <a:srgbClr val="FFFF00"/>
              </a:solidFill>
            </a:endParaRPr>
          </a:p>
          <a:p>
            <a:r>
              <a:rPr lang="de-DE" altLang="de-DE" sz="2800" dirty="0">
                <a:solidFill>
                  <a:srgbClr val="FFFF00"/>
                </a:solidFill>
              </a:rPr>
              <a:t>Sven </a:t>
            </a:r>
            <a:r>
              <a:rPr lang="de-DE" altLang="de-DE" sz="2800" dirty="0" err="1">
                <a:solidFill>
                  <a:srgbClr val="FFFF00"/>
                </a:solidFill>
              </a:rPr>
              <a:t>Klügl</a:t>
            </a:r>
            <a:r>
              <a:rPr lang="de-DE" altLang="de-DE" sz="2800" dirty="0">
                <a:solidFill>
                  <a:srgbClr val="FFFF00"/>
                </a:solidFill>
              </a:rPr>
              <a:t> </a:t>
            </a:r>
            <a:r>
              <a:rPr lang="de-DE" altLang="de-DE" sz="2000" dirty="0" smtClean="0">
                <a:solidFill>
                  <a:srgbClr val="FFFF00"/>
                </a:solidFill>
              </a:rPr>
              <a:t>1999-2003</a:t>
            </a:r>
            <a:endParaRPr lang="de-DE" altLang="de-DE" sz="2000" dirty="0">
              <a:solidFill>
                <a:srgbClr val="FFFF00"/>
              </a:solidFill>
            </a:endParaRPr>
          </a:p>
          <a:p>
            <a:r>
              <a:rPr lang="de-DE" altLang="de-DE" sz="2800" dirty="0">
                <a:solidFill>
                  <a:srgbClr val="FFFF00"/>
                </a:solidFill>
              </a:rPr>
              <a:t>Wolfgang Ernst </a:t>
            </a:r>
            <a:r>
              <a:rPr lang="de-DE" altLang="de-DE" sz="2000" dirty="0">
                <a:solidFill>
                  <a:srgbClr val="FFFF00"/>
                </a:solidFill>
              </a:rPr>
              <a:t>1995-1998</a:t>
            </a:r>
          </a:p>
        </p:txBody>
      </p:sp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539750" y="6481763"/>
            <a:ext cx="77406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en-US" altLang="de-DE" sz="1800">
                <a:solidFill>
                  <a:srgbClr val="FFFF99"/>
                </a:solidFill>
                <a:latin typeface="Arial Unicode MS" pitchFamily="34" charset="-128"/>
              </a:rPr>
              <a:t>Erwin Schwab, Starkenburg-Sternwarte e.V. Heppenheim</a:t>
            </a:r>
          </a:p>
        </p:txBody>
      </p:sp>
      <p:sp>
        <p:nvSpPr>
          <p:cNvPr id="233479" name="Text Box 7"/>
          <p:cNvSpPr txBox="1">
            <a:spLocks noChangeArrowheads="1"/>
          </p:cNvSpPr>
          <p:nvPr/>
        </p:nvSpPr>
        <p:spPr bwMode="auto">
          <a:xfrm>
            <a:off x="0" y="3573463"/>
            <a:ext cx="9144000" cy="173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000" dirty="0">
                <a:solidFill>
                  <a:schemeClr val="tx2"/>
                </a:solidFill>
              </a:rPr>
              <a:t>Die neuen seit 2005 dabei:</a:t>
            </a:r>
          </a:p>
          <a:p>
            <a:r>
              <a:rPr lang="de-DE" altLang="de-DE" sz="2800" dirty="0">
                <a:solidFill>
                  <a:srgbClr val="FFFF00"/>
                </a:solidFill>
              </a:rPr>
              <a:t>Albert Heller			Sascha Fröhlich</a:t>
            </a:r>
            <a:r>
              <a:rPr lang="de-DE" altLang="de-DE" dirty="0"/>
              <a:t> </a:t>
            </a:r>
            <a:endParaRPr lang="de-DE" altLang="de-DE" sz="2800" dirty="0">
              <a:solidFill>
                <a:srgbClr val="FFFF00"/>
              </a:solidFill>
            </a:endParaRPr>
          </a:p>
          <a:p>
            <a:r>
              <a:rPr lang="de-DE" altLang="de-DE" sz="2800" dirty="0">
                <a:solidFill>
                  <a:srgbClr val="FFFF00"/>
                </a:solidFill>
              </a:rPr>
              <a:t>Ilka </a:t>
            </a:r>
            <a:r>
              <a:rPr lang="de-DE" altLang="de-DE" sz="2800" dirty="0" err="1">
                <a:solidFill>
                  <a:srgbClr val="FFFF00"/>
                </a:solidFill>
              </a:rPr>
              <a:t>Willberger</a:t>
            </a:r>
            <a:r>
              <a:rPr lang="de-DE" altLang="de-DE" dirty="0"/>
              <a:t>			</a:t>
            </a:r>
            <a:r>
              <a:rPr lang="de-DE" altLang="de-DE" sz="2800" dirty="0">
                <a:solidFill>
                  <a:srgbClr val="FFFF00"/>
                </a:solidFill>
              </a:rPr>
              <a:t>Tobias Häusler 	 	 Michael </a:t>
            </a:r>
            <a:r>
              <a:rPr lang="de-DE" altLang="de-DE" sz="2800" dirty="0" err="1">
                <a:solidFill>
                  <a:srgbClr val="FFFF00"/>
                </a:solidFill>
              </a:rPr>
              <a:t>Gerloff</a:t>
            </a:r>
            <a:endParaRPr lang="de-DE" altLang="de-DE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9" name="Picture 1037" descr="SANY11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3" t="6622" r="10406" b="13246"/>
          <a:stretch>
            <a:fillRect/>
          </a:stretch>
        </p:blipFill>
        <p:spPr bwMode="auto">
          <a:xfrm>
            <a:off x="0" y="4122738"/>
            <a:ext cx="381000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750" y="-100013"/>
            <a:ext cx="8305800" cy="603251"/>
          </a:xfrm>
        </p:spPr>
        <p:txBody>
          <a:bodyPr/>
          <a:lstStyle/>
          <a:p>
            <a:r>
              <a:rPr lang="en-US" altLang="de-DE" sz="3200">
                <a:latin typeface="Arial Unicode MS" pitchFamily="34" charset="-128"/>
              </a:rPr>
              <a:t>Der erste aktive Kleinplanetenbeobachter</a:t>
            </a:r>
          </a:p>
        </p:txBody>
      </p:sp>
      <p:sp>
        <p:nvSpPr>
          <p:cNvPr id="137223" name="Text Box 1031"/>
          <p:cNvSpPr txBox="1">
            <a:spLocks noChangeArrowheads="1"/>
          </p:cNvSpPr>
          <p:nvPr/>
        </p:nvSpPr>
        <p:spPr bwMode="auto">
          <a:xfrm>
            <a:off x="-36513" y="3276600"/>
            <a:ext cx="9372601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000">
                <a:solidFill>
                  <a:schemeClr val="folHlink"/>
                </a:solidFill>
              </a:rPr>
              <a:t>1980: </a:t>
            </a:r>
            <a:r>
              <a:rPr lang="de-DE" altLang="de-DE" sz="2000">
                <a:solidFill>
                  <a:schemeClr val="tx2"/>
                </a:solidFill>
              </a:rPr>
              <a:t>Erste Versuche von Parallaxenmessung mittels Faden-Mikrometer-Okular</a:t>
            </a:r>
          </a:p>
        </p:txBody>
      </p:sp>
      <p:sp>
        <p:nvSpPr>
          <p:cNvPr id="137225" name="Text Box 1033"/>
          <p:cNvSpPr txBox="1">
            <a:spLocks noChangeArrowheads="1"/>
          </p:cNvSpPr>
          <p:nvPr/>
        </p:nvSpPr>
        <p:spPr bwMode="auto">
          <a:xfrm>
            <a:off x="2362200" y="457200"/>
            <a:ext cx="6781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b="1"/>
              <a:t>Gerhard Iser</a:t>
            </a:r>
          </a:p>
          <a:p>
            <a:r>
              <a:rPr lang="de-DE" altLang="de-DE" sz="2000">
                <a:solidFill>
                  <a:schemeClr val="folHlink"/>
                </a:solidFill>
              </a:rPr>
              <a:t>Beobachtete und fotografierte von </a:t>
            </a:r>
          </a:p>
          <a:p>
            <a:r>
              <a:rPr lang="de-DE" altLang="de-DE" sz="2000">
                <a:solidFill>
                  <a:schemeClr val="folHlink"/>
                </a:solidFill>
              </a:rPr>
              <a:t>1978 bis 1982 in fast 100 Nächten Kleinplaneten</a:t>
            </a:r>
          </a:p>
          <a:p>
            <a:endParaRPr lang="de-DE" altLang="de-DE" sz="2000">
              <a:solidFill>
                <a:schemeClr val="tx2"/>
              </a:solidFill>
            </a:endParaRPr>
          </a:p>
        </p:txBody>
      </p:sp>
      <p:pic>
        <p:nvPicPr>
          <p:cNvPr id="137226" name="Picture 1034" descr="Beobuch80_Is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4" b="6561"/>
          <a:stretch>
            <a:fillRect/>
          </a:stretch>
        </p:blipFill>
        <p:spPr bwMode="auto">
          <a:xfrm>
            <a:off x="0" y="1981200"/>
            <a:ext cx="100584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8" name="Picture 1036" descr="GerhardIser_1979ausschn"/>
          <p:cNvPicPr>
            <a:picLocks noChangeAspect="1" noChangeArrowheads="1"/>
          </p:cNvPicPr>
          <p:nvPr/>
        </p:nvPicPr>
        <p:blipFill>
          <a:blip r:embed="rId4" cstate="print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9"/>
          <a:stretch>
            <a:fillRect/>
          </a:stretch>
        </p:blipFill>
        <p:spPr bwMode="auto">
          <a:xfrm>
            <a:off x="34925" y="488950"/>
            <a:ext cx="2214563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30" name="Picture 1038" descr="Oppositionsschleif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27488"/>
            <a:ext cx="4114800" cy="283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3" grpId="0" autoUpdateAnimBg="0"/>
      <p:bldP spid="1372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772400" cy="638175"/>
          </a:xfrm>
        </p:spPr>
        <p:txBody>
          <a:bodyPr/>
          <a:lstStyle/>
          <a:p>
            <a:r>
              <a:rPr lang="de-DE" altLang="de-DE" sz="3200">
                <a:latin typeface="Arial Unicode MS" pitchFamily="34" charset="-128"/>
              </a:rPr>
              <a:t>Die damaligen Arbeitsmittel</a:t>
            </a:r>
          </a:p>
        </p:txBody>
      </p:sp>
      <p:pic>
        <p:nvPicPr>
          <p:cNvPr id="194567" name="Picture 7" descr="Leningr_Ephem_ausschn"/>
          <p:cNvPicPr>
            <a:picLocks noChangeAspect="1" noChangeArrowheads="1"/>
          </p:cNvPicPr>
          <p:nvPr/>
        </p:nvPicPr>
        <p:blipFill>
          <a:blip r:embed="rId2" cstate="print">
            <a:lum bright="-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57299"/>
            <a:ext cx="4718981" cy="260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69" name="Picture 9" descr="AGK3_Katalog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93303"/>
            <a:ext cx="3324332" cy="424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68" name="Picture 8" descr="Plattenmesstisch_H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93303"/>
            <a:ext cx="4653201" cy="306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5213194"/>
            <a:ext cx="5363989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kumimoji="0" lang="de-DE" altLang="de-DE" sz="2000" kern="0" dirty="0" smtClean="0">
                <a:solidFill>
                  <a:srgbClr val="FFFF00"/>
                </a:solidFill>
                <a:latin typeface="Arial Unicode MS" pitchFamily="34" charset="-128"/>
              </a:rPr>
              <a:t>Sternkatalog AGK3</a:t>
            </a:r>
          </a:p>
          <a:p>
            <a:pPr algn="l"/>
            <a:r>
              <a:rPr kumimoji="0" lang="de-DE" altLang="de-DE" sz="2000" kern="0" dirty="0" smtClean="0">
                <a:solidFill>
                  <a:srgbClr val="FFFF00"/>
                </a:solidFill>
                <a:latin typeface="Arial Unicode MS" pitchFamily="34" charset="-128"/>
              </a:rPr>
              <a:t>Koordinatenmesstisch Zeiss</a:t>
            </a:r>
          </a:p>
          <a:p>
            <a:pPr algn="l"/>
            <a:r>
              <a:rPr kumimoji="0" lang="de-DE" altLang="de-DE" sz="2000" kern="0" dirty="0" smtClean="0">
                <a:solidFill>
                  <a:srgbClr val="FFFF00"/>
                </a:solidFill>
                <a:latin typeface="Arial Unicode MS" pitchFamily="34" charset="-128"/>
              </a:rPr>
              <a:t>Leningrader Ephemeriden</a:t>
            </a:r>
          </a:p>
          <a:p>
            <a:pPr algn="l"/>
            <a:r>
              <a:rPr kumimoji="0" lang="de-DE" altLang="de-DE" sz="2000" kern="0" dirty="0" smtClean="0">
                <a:solidFill>
                  <a:srgbClr val="FFFF00"/>
                </a:solidFill>
                <a:latin typeface="Arial Unicode MS" pitchFamily="34" charset="-128"/>
              </a:rPr>
              <a:t>Taschenrechner</a:t>
            </a:r>
            <a:endParaRPr kumimoji="0" lang="de-DE" altLang="de-DE" sz="2000" kern="0" dirty="0">
              <a:solidFill>
                <a:srgbClr val="FFFF00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94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Rectangle 5"/>
          <p:cNvSpPr>
            <a:spLocks noGrp="1" noChangeArrowheads="1"/>
          </p:cNvSpPr>
          <p:nvPr>
            <p:ph type="title"/>
          </p:nvPr>
        </p:nvSpPr>
        <p:spPr>
          <a:xfrm>
            <a:off x="1401763" y="0"/>
            <a:ext cx="5907087" cy="765175"/>
          </a:xfrm>
        </p:spPr>
        <p:txBody>
          <a:bodyPr/>
          <a:lstStyle/>
          <a:p>
            <a:r>
              <a:rPr lang="en-US" altLang="de-DE" sz="3200">
                <a:latin typeface="Arial Unicode MS" pitchFamily="34" charset="-128"/>
              </a:rPr>
              <a:t>1981: Planetoid Y</a:t>
            </a:r>
          </a:p>
        </p:txBody>
      </p:sp>
      <p:sp>
        <p:nvSpPr>
          <p:cNvPr id="94220" name="Text Box 12"/>
          <p:cNvSpPr txBox="1">
            <a:spLocks noChangeArrowheads="1"/>
          </p:cNvSpPr>
          <p:nvPr/>
        </p:nvSpPr>
        <p:spPr bwMode="auto">
          <a:xfrm>
            <a:off x="2699792" y="6344850"/>
            <a:ext cx="166904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dirty="0"/>
              <a:t>Erwin </a:t>
            </a:r>
            <a:r>
              <a:rPr lang="de-DE" altLang="de-DE" sz="1200" dirty="0" smtClean="0"/>
              <a:t>Schwab    1981</a:t>
            </a:r>
            <a:endParaRPr lang="de-DE" altLang="de-DE" sz="1200" dirty="0"/>
          </a:p>
        </p:txBody>
      </p:sp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0" y="2963245"/>
            <a:ext cx="910748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400" dirty="0" smtClean="0"/>
              <a:t>Erwin findet eine mutmaßliche Neuentdeckung während Himmelsdurchmusterung mit der 5“-Celestron-Schmidt-Kamera. Im Beobachtungsbuch bezeichnet er diese als Planetoid 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alt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400" dirty="0" smtClean="0"/>
              <a:t>Mangels vorhandenen Blinkkomparator benutzt er ein selbst entwickeltes Negativ </a:t>
            </a:r>
            <a:r>
              <a:rPr lang="de-DE" altLang="de-DE" sz="1400" dirty="0"/>
              <a:t>auf Positiv </a:t>
            </a:r>
            <a:r>
              <a:rPr lang="de-DE" altLang="de-DE" sz="1400" dirty="0" smtClean="0"/>
              <a:t>Sandwich Verfahren zur Erkennung bewegter Objekte.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alt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altLang="de-DE" sz="1400" dirty="0"/>
          </a:p>
        </p:txBody>
      </p:sp>
      <p:pic>
        <p:nvPicPr>
          <p:cNvPr id="94222" name="Picture 14" descr="Beobuch81_schwab_ausschn"/>
          <p:cNvPicPr>
            <a:picLocks noChangeAspect="1" noChangeArrowheads="1"/>
          </p:cNvPicPr>
          <p:nvPr/>
        </p:nvPicPr>
        <p:blipFill>
          <a:blip r:embed="rId2">
            <a:lum bright="-30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916113"/>
            <a:ext cx="9144001" cy="105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24" name="Picture 16" descr="Beobuch81a_schwab_ausschn"/>
          <p:cNvPicPr>
            <a:picLocks noChangeAspect="1" noChangeArrowheads="1"/>
          </p:cNvPicPr>
          <p:nvPr/>
        </p:nvPicPr>
        <p:blipFill>
          <a:blip r:embed="rId3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2"/>
          <a:stretch>
            <a:fillRect/>
          </a:stretch>
        </p:blipFill>
        <p:spPr bwMode="auto">
          <a:xfrm>
            <a:off x="0" y="620713"/>
            <a:ext cx="914400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26" name="Picture 18" descr="1980_ostern_erwin_ausschn"/>
          <p:cNvPicPr>
            <a:picLocks noChangeAspect="1" noChangeArrowheads="1"/>
          </p:cNvPicPr>
          <p:nvPr/>
        </p:nvPicPr>
        <p:blipFill>
          <a:blip r:embed="rId4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49"/>
          <a:stretch>
            <a:fillRect/>
          </a:stretch>
        </p:blipFill>
        <p:spPr bwMode="auto">
          <a:xfrm>
            <a:off x="-36513" y="4241137"/>
            <a:ext cx="2376265" cy="257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SternwarteHP_Verein\Instrumentarium\celestron_schmid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7" t="12224" r="5708" b="6669"/>
          <a:stretch/>
        </p:blipFill>
        <p:spPr bwMode="auto">
          <a:xfrm>
            <a:off x="7163488" y="4192255"/>
            <a:ext cx="1944000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955178" y="6346428"/>
            <a:ext cx="21980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dirty="0" smtClean="0"/>
              <a:t>5“ </a:t>
            </a:r>
            <a:r>
              <a:rPr lang="de-DE" altLang="de-DE" sz="1200" dirty="0" err="1" smtClean="0"/>
              <a:t>Celestron</a:t>
            </a:r>
            <a:r>
              <a:rPr lang="de-DE" altLang="de-DE" sz="1200" dirty="0" smtClean="0"/>
              <a:t> Schmidt Kamera</a:t>
            </a:r>
            <a:endParaRPr lang="de-DE" altLang="de-DE" sz="1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0" grpId="0" autoUpdateAnimBg="0"/>
      <p:bldP spid="94221" grpId="0" autoUpdateAnimBg="0"/>
      <p:bldP spid="1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107950" y="4976813"/>
            <a:ext cx="3200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de-DE" altLang="de-DE" sz="1400" dirty="0"/>
              <a:t>Holger </a:t>
            </a:r>
            <a:r>
              <a:rPr kumimoji="0" lang="de-DE" altLang="de-DE" sz="1400" dirty="0" smtClean="0"/>
              <a:t>Mandel ~1981</a:t>
            </a:r>
            <a:endParaRPr kumimoji="0" lang="de-DE" altLang="de-DE" sz="1400" dirty="0"/>
          </a:p>
        </p:txBody>
      </p:sp>
      <p:pic>
        <p:nvPicPr>
          <p:cNvPr id="98319" name="Picture 15" descr="HolgerMandel_04_19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09600"/>
            <a:ext cx="3241676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20" name="Picture 16" descr="Plattenmesstisch_H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688975"/>
            <a:ext cx="5903912" cy="389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21" name="Rectangle 17"/>
          <p:cNvSpPr>
            <a:spLocks noChangeArrowheads="1"/>
          </p:cNvSpPr>
          <p:nvPr/>
        </p:nvSpPr>
        <p:spPr bwMode="auto">
          <a:xfrm>
            <a:off x="0" y="-1524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3200">
                <a:latin typeface="Arial Unicode MS" pitchFamily="34" charset="-128"/>
              </a:rPr>
              <a:t>Plattenmesstisch der Landessternwarte HD</a:t>
            </a:r>
            <a:endParaRPr kumimoji="0" lang="de-DE" altLang="de-DE"/>
          </a:p>
        </p:txBody>
      </p:sp>
      <p:sp>
        <p:nvSpPr>
          <p:cNvPr id="98324" name="Text Box 20"/>
          <p:cNvSpPr txBox="1">
            <a:spLocks noChangeArrowheads="1"/>
          </p:cNvSpPr>
          <p:nvPr/>
        </p:nvSpPr>
        <p:spPr bwMode="auto">
          <a:xfrm>
            <a:off x="3132138" y="4987925"/>
            <a:ext cx="590435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0" lang="de-DE" altLang="de-DE" sz="2000" dirty="0"/>
              <a:t>Holger </a:t>
            </a:r>
            <a:r>
              <a:rPr kumimoji="0" lang="de-DE" altLang="de-DE" sz="2000" dirty="0" smtClean="0"/>
              <a:t>Mandel hilft bei der Positionsmessung der mutmaßlichen Neuentdeckung. Verwendet wird der Plattenmesstisch </a:t>
            </a:r>
            <a:r>
              <a:rPr kumimoji="0" lang="de-DE" altLang="de-DE" sz="2000" dirty="0"/>
              <a:t>der Landessternwarte </a:t>
            </a:r>
            <a:r>
              <a:rPr kumimoji="0" lang="de-DE" altLang="de-DE" sz="2000" dirty="0" smtClean="0"/>
              <a:t>Heidelberg</a:t>
            </a:r>
            <a:endParaRPr kumimoji="0" lang="de-DE" altLang="de-DE" sz="2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6" grpId="0"/>
      <p:bldP spid="983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-44435" y="5131058"/>
            <a:ext cx="9144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450" indent="-1714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1800" dirty="0">
                <a:solidFill>
                  <a:schemeClr val="folHlink"/>
                </a:solidFill>
                <a:latin typeface="Arial Unicode MS" pitchFamily="34" charset="-128"/>
              </a:rPr>
              <a:t>Erkenntnisse: </a:t>
            </a:r>
          </a:p>
          <a:p>
            <a:pPr>
              <a:buFontTx/>
              <a:buChar char="•"/>
            </a:pPr>
            <a:r>
              <a:rPr kumimoji="0" lang="de-DE" altLang="de-DE" sz="1800" dirty="0" smtClean="0">
                <a:solidFill>
                  <a:schemeClr val="folHlink"/>
                </a:solidFill>
                <a:latin typeface="Arial Unicode MS" pitchFamily="34" charset="-128"/>
              </a:rPr>
              <a:t>Die ca</a:t>
            </a:r>
            <a:r>
              <a:rPr kumimoji="0" lang="de-DE" altLang="de-DE" sz="1800" dirty="0">
                <a:solidFill>
                  <a:schemeClr val="folHlink"/>
                </a:solidFill>
                <a:latin typeface="Arial Unicode MS" pitchFamily="34" charset="-128"/>
              </a:rPr>
              <a:t>. 8 Stunden Arbeit für 3 </a:t>
            </a:r>
            <a:r>
              <a:rPr kumimoji="0" lang="de-DE" altLang="de-DE" sz="1800" dirty="0" smtClean="0">
                <a:solidFill>
                  <a:schemeClr val="folHlink"/>
                </a:solidFill>
                <a:latin typeface="Arial Unicode MS" pitchFamily="34" charset="-128"/>
              </a:rPr>
              <a:t>Positionen ist wohl zu viel Aufwand für Amateure, deshalb die Entscheidung keine Observatory Code zu beantragen.</a:t>
            </a:r>
            <a:endParaRPr kumimoji="0" lang="de-DE" altLang="de-DE" sz="1800" dirty="0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buFontTx/>
              <a:buChar char="•"/>
            </a:pPr>
            <a:r>
              <a:rPr kumimoji="0" lang="de-DE" altLang="de-DE" sz="1800" dirty="0">
                <a:solidFill>
                  <a:schemeClr val="folHlink"/>
                </a:solidFill>
                <a:latin typeface="Arial Unicode MS" pitchFamily="34" charset="-128"/>
              </a:rPr>
              <a:t>Es besteht eine “Brennweitenlücke” </a:t>
            </a:r>
            <a:r>
              <a:rPr kumimoji="0" lang="de-DE" altLang="de-DE" sz="1800" dirty="0" smtClean="0">
                <a:solidFill>
                  <a:schemeClr val="folHlink"/>
                </a:solidFill>
                <a:latin typeface="Arial Unicode MS" pitchFamily="34" charset="-128"/>
              </a:rPr>
              <a:t>der Teleskope der </a:t>
            </a:r>
            <a:r>
              <a:rPr kumimoji="0" lang="de-DE" altLang="de-DE" sz="1800" dirty="0" err="1" smtClean="0">
                <a:solidFill>
                  <a:schemeClr val="folHlink"/>
                </a:solidFill>
                <a:latin typeface="Arial Unicode MS" pitchFamily="34" charset="-128"/>
              </a:rPr>
              <a:t>Starkenburg</a:t>
            </a:r>
            <a:r>
              <a:rPr kumimoji="0" lang="de-DE" altLang="de-DE" sz="1800" dirty="0" smtClean="0">
                <a:solidFill>
                  <a:schemeClr val="folHlink"/>
                </a:solidFill>
                <a:latin typeface="Arial Unicode MS" pitchFamily="34" charset="-128"/>
              </a:rPr>
              <a:t>-Sternwarte zwischen </a:t>
            </a:r>
            <a:r>
              <a:rPr kumimoji="0" lang="de-DE" altLang="de-DE" sz="1800" dirty="0">
                <a:solidFill>
                  <a:schemeClr val="folHlink"/>
                </a:solidFill>
                <a:latin typeface="Arial Unicode MS" pitchFamily="34" charset="-128"/>
              </a:rPr>
              <a:t>1200mm (Newton) und 225mm (</a:t>
            </a:r>
            <a:r>
              <a:rPr kumimoji="0" lang="de-DE" altLang="de-DE" sz="1800" dirty="0" err="1">
                <a:solidFill>
                  <a:schemeClr val="folHlink"/>
                </a:solidFill>
                <a:latin typeface="Arial Unicode MS" pitchFamily="34" charset="-128"/>
              </a:rPr>
              <a:t>Celestron</a:t>
            </a:r>
            <a:r>
              <a:rPr kumimoji="0" lang="de-DE" altLang="de-DE" sz="1800" dirty="0">
                <a:solidFill>
                  <a:schemeClr val="folHlink"/>
                </a:solidFill>
                <a:latin typeface="Arial Unicode MS" pitchFamily="34" charset="-128"/>
              </a:rPr>
              <a:t>-Schmidt</a:t>
            </a:r>
            <a:r>
              <a:rPr kumimoji="0" lang="de-DE" altLang="de-DE" sz="1800" dirty="0" smtClean="0">
                <a:solidFill>
                  <a:schemeClr val="folHlink"/>
                </a:solidFill>
                <a:latin typeface="Arial Unicode MS" pitchFamily="34" charset="-128"/>
              </a:rPr>
              <a:t>). Es folgte die  </a:t>
            </a:r>
            <a:r>
              <a:rPr kumimoji="0" lang="de-DE" altLang="de-DE" sz="1800" dirty="0">
                <a:solidFill>
                  <a:schemeClr val="folHlink"/>
                </a:solidFill>
                <a:latin typeface="Arial Unicode MS" pitchFamily="34" charset="-128"/>
              </a:rPr>
              <a:t>Anschaffung der </a:t>
            </a:r>
            <a:r>
              <a:rPr kumimoji="0" lang="de-DE" altLang="de-DE" sz="1800" dirty="0" err="1">
                <a:solidFill>
                  <a:schemeClr val="folHlink"/>
                </a:solidFill>
                <a:latin typeface="Arial Unicode MS" pitchFamily="34" charset="-128"/>
              </a:rPr>
              <a:t>Flatfieldkamera</a:t>
            </a:r>
            <a:r>
              <a:rPr kumimoji="0" lang="de-DE" altLang="de-DE" sz="1800" dirty="0">
                <a:solidFill>
                  <a:schemeClr val="folHlink"/>
                </a:solidFill>
                <a:latin typeface="Arial Unicode MS" pitchFamily="34" charset="-128"/>
              </a:rPr>
              <a:t> mit 760mm Brennweite (1983)</a:t>
            </a: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-180975" y="-27384"/>
            <a:ext cx="961231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2400" dirty="0">
                <a:latin typeface="Arial" charset="0"/>
              </a:rPr>
              <a:t>1981 Okt: Die ersten Positionsbestimmungen eines Kleinplaneten</a:t>
            </a:r>
            <a:endParaRPr kumimoji="0" lang="de-DE" altLang="de-DE" sz="2400" dirty="0">
              <a:latin typeface="Arial Unicode MS" pitchFamily="34" charset="-128"/>
            </a:endParaRPr>
          </a:p>
        </p:txBody>
      </p:sp>
      <p:pic>
        <p:nvPicPr>
          <p:cNvPr id="209925" name="Picture 5" descr="Referenzsterne_1"/>
          <p:cNvPicPr>
            <a:picLocks noChangeAspect="1" noChangeArrowheads="1"/>
          </p:cNvPicPr>
          <p:nvPr/>
        </p:nvPicPr>
        <p:blipFill>
          <a:blip r:embed="rId3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" b="53525"/>
          <a:stretch>
            <a:fillRect/>
          </a:stretch>
        </p:blipFill>
        <p:spPr bwMode="auto">
          <a:xfrm>
            <a:off x="-142049" y="476672"/>
            <a:ext cx="9339229" cy="261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-16003" y="3573016"/>
            <a:ext cx="9220200" cy="15525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dirty="0">
                <a:solidFill>
                  <a:schemeClr val="accent2"/>
                </a:solidFill>
                <a:latin typeface="Times New Roman" pitchFamily="18" charset="0"/>
              </a:rPr>
              <a:t>KP#       UT (Äquinokt.1950)		RA		DEC	     </a:t>
            </a:r>
            <a:r>
              <a:rPr lang="de-DE" altLang="de-DE" dirty="0" err="1">
                <a:solidFill>
                  <a:schemeClr val="accent2"/>
                </a:solidFill>
                <a:latin typeface="Times New Roman" pitchFamily="18" charset="0"/>
              </a:rPr>
              <a:t>Residuals</a:t>
            </a:r>
            <a:endParaRPr lang="de-DE" altLang="de-DE" dirty="0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de-DE" altLang="de-DE" dirty="0">
                <a:solidFill>
                  <a:schemeClr val="accent2"/>
                </a:solidFill>
                <a:latin typeface="Times New Roman" pitchFamily="18" charset="0"/>
              </a:rPr>
              <a:t>00106    1981 09 30.91736          00 55 20.22   -00 25 31.5       -0.51  0.8</a:t>
            </a:r>
          </a:p>
          <a:p>
            <a:r>
              <a:rPr lang="de-DE" altLang="de-DE" dirty="0">
                <a:solidFill>
                  <a:schemeClr val="accent2"/>
                </a:solidFill>
                <a:latin typeface="Times New Roman" pitchFamily="18" charset="0"/>
              </a:rPr>
              <a:t>00106    1981 10 07.82813          00 50   0.12   -00 50 30.1        0.36  0.2</a:t>
            </a:r>
          </a:p>
          <a:p>
            <a:r>
              <a:rPr lang="de-DE" altLang="de-DE" dirty="0">
                <a:solidFill>
                  <a:schemeClr val="accent2"/>
                </a:solidFill>
                <a:latin typeface="Times New Roman" pitchFamily="18" charset="0"/>
              </a:rPr>
              <a:t>00106    1981 10 08.83958          00 49 12.76   -00 53 55.1        0.35 -0.5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-23274" y="3212976"/>
            <a:ext cx="71155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0" lang="de-DE" altLang="de-DE" sz="1400" dirty="0" smtClean="0"/>
              <a:t>Beispielseite der Messkampagne (oben) und die final berechneten Positionen (unten)</a:t>
            </a:r>
            <a:endParaRPr kumimoji="0" lang="de-DE" altLang="de-DE" sz="1400" dirty="0"/>
          </a:p>
          <a:p>
            <a:endParaRPr kumimoji="0" lang="de-DE" altLang="de-DE" sz="1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9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9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9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9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build="p" autoUpdateAnimBg="0"/>
      <p:bldP spid="209926" grpId="0" animBg="1" autoUpdateAnimBg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53" name="Picture 17" descr="CBA_Telegram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t="3198" r="11969"/>
          <a:stretch>
            <a:fillRect/>
          </a:stretch>
        </p:blipFill>
        <p:spPr bwMode="auto">
          <a:xfrm>
            <a:off x="2812058" y="0"/>
            <a:ext cx="6584478" cy="733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5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1981200" cy="1752600"/>
          </a:xfrm>
        </p:spPr>
        <p:txBody>
          <a:bodyPr/>
          <a:lstStyle/>
          <a:p>
            <a:r>
              <a:rPr lang="en-US" altLang="de-DE" sz="3600" dirty="0" err="1">
                <a:latin typeface="Arial Unicode MS" pitchFamily="34" charset="-128"/>
              </a:rPr>
              <a:t>Antwort</a:t>
            </a:r>
            <a:r>
              <a:rPr lang="en-US" altLang="de-DE" sz="3600" dirty="0">
                <a:latin typeface="Arial Unicode MS" pitchFamily="34" charset="-128"/>
              </a:rPr>
              <a:t> </a:t>
            </a:r>
            <a:r>
              <a:rPr lang="en-US" altLang="de-DE" sz="3600" dirty="0" err="1">
                <a:latin typeface="Arial Unicode MS" pitchFamily="34" charset="-128"/>
              </a:rPr>
              <a:t>vom</a:t>
            </a:r>
            <a:r>
              <a:rPr lang="en-US" altLang="de-DE" sz="3600" dirty="0">
                <a:latin typeface="Arial Unicode MS" pitchFamily="34" charset="-128"/>
              </a:rPr>
              <a:t> CBAT</a:t>
            </a:r>
            <a:endParaRPr lang="en-US" altLang="de-DE" sz="3200" dirty="0">
              <a:latin typeface="Arial Unicode MS" pitchFamily="34" charset="-128"/>
            </a:endParaRP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0" y="1700808"/>
            <a:ext cx="2812058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0" lang="de-DE" altLang="de-DE" sz="1400" dirty="0" smtClean="0"/>
              <a:t>Die </a:t>
            </a:r>
            <a:r>
              <a:rPr kumimoji="0" lang="de-DE" altLang="de-DE" sz="1400" dirty="0"/>
              <a:t>A</a:t>
            </a:r>
            <a:r>
              <a:rPr kumimoji="0" lang="de-DE" altLang="de-DE" sz="1400" dirty="0" smtClean="0"/>
              <a:t>ntwort vom Central Büro für astronomische Telegramme kam nach der Auswerte-Kampagne. In der Version der Leningrader-Ephemeriden auf der </a:t>
            </a:r>
            <a:r>
              <a:rPr kumimoji="0" lang="de-DE" altLang="de-DE" sz="1400" dirty="0" err="1" smtClean="0"/>
              <a:t>Starkenburg</a:t>
            </a:r>
            <a:r>
              <a:rPr kumimoji="0" lang="de-DE" altLang="de-DE" sz="1400" dirty="0" smtClean="0"/>
              <a:t>-Sternwarte hatte der  Kleinplanet </a:t>
            </a:r>
            <a:r>
              <a:rPr kumimoji="0" lang="de-DE" altLang="de-DE" sz="1400" dirty="0" err="1" smtClean="0"/>
              <a:t>Dione</a:t>
            </a:r>
            <a:r>
              <a:rPr kumimoji="0" lang="de-DE" altLang="de-DE" sz="1400" dirty="0" smtClean="0"/>
              <a:t> gefehlt.</a:t>
            </a:r>
            <a:endParaRPr kumimoji="0" lang="de-DE" altLang="de-DE" sz="1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-100013"/>
            <a:ext cx="6719888" cy="620713"/>
          </a:xfrm>
        </p:spPr>
        <p:txBody>
          <a:bodyPr/>
          <a:lstStyle/>
          <a:p>
            <a:r>
              <a:rPr lang="de-DE" altLang="de-DE" sz="2800">
                <a:latin typeface="Arial Unicode MS" pitchFamily="34" charset="-128"/>
              </a:rPr>
              <a:t>Von den 80er Jahren in die 90er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4463" y="6308725"/>
            <a:ext cx="8604250" cy="7953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altLang="de-DE" sz="2000" b="1">
                <a:solidFill>
                  <a:schemeClr val="tx2"/>
                </a:solidFill>
                <a:latin typeface="Arial Unicode MS" pitchFamily="34" charset="-128"/>
              </a:rPr>
              <a:t>1993 Aug 31: Mitgliederversammlung und Beschluss über die Anschaffung einer CCD-Kamera (LcCCD11)</a:t>
            </a:r>
          </a:p>
        </p:txBody>
      </p:sp>
      <p:pic>
        <p:nvPicPr>
          <p:cNvPr id="199685" name="Picture 5" descr="AP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9925" y="4233863"/>
            <a:ext cx="2124075" cy="1897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694" name="Picture 14" descr="Credit: Mr MCLau...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486275"/>
            <a:ext cx="2268538" cy="164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9696" name="Text Box 16"/>
          <p:cNvSpPr txBox="1">
            <a:spLocks noChangeArrowheads="1"/>
          </p:cNvSpPr>
          <p:nvPr/>
        </p:nvSpPr>
        <p:spPr bwMode="auto">
          <a:xfrm>
            <a:off x="2254251" y="4797425"/>
            <a:ext cx="1244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de-DE" sz="1800" dirty="0" smtClean="0"/>
              <a:t>Analog Kamera</a:t>
            </a:r>
            <a:endParaRPr lang="de-DE" altLang="de-DE" sz="1800" dirty="0"/>
          </a:p>
        </p:txBody>
      </p:sp>
      <p:sp>
        <p:nvSpPr>
          <p:cNvPr id="199697" name="Text Box 17"/>
          <p:cNvSpPr txBox="1">
            <a:spLocks noChangeArrowheads="1"/>
          </p:cNvSpPr>
          <p:nvPr/>
        </p:nvSpPr>
        <p:spPr bwMode="auto">
          <a:xfrm>
            <a:off x="5867400" y="4797425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800"/>
              <a:t>Digicam</a:t>
            </a:r>
          </a:p>
        </p:txBody>
      </p:sp>
      <p:sp>
        <p:nvSpPr>
          <p:cNvPr id="199698" name="Text Box 18"/>
          <p:cNvSpPr txBox="1">
            <a:spLocks noChangeArrowheads="1"/>
          </p:cNvSpPr>
          <p:nvPr/>
        </p:nvSpPr>
        <p:spPr bwMode="auto">
          <a:xfrm>
            <a:off x="5364163" y="5516563"/>
            <a:ext cx="16494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>
                <a:solidFill>
                  <a:srgbClr val="FF3300"/>
                </a:solidFill>
              </a:rPr>
              <a:t>bezahlbar </a:t>
            </a:r>
          </a:p>
          <a:p>
            <a:r>
              <a:rPr lang="de-DE" altLang="de-DE" sz="2000">
                <a:solidFill>
                  <a:srgbClr val="FF3300"/>
                </a:solidFill>
              </a:rPr>
              <a:t>für Amateure</a:t>
            </a:r>
          </a:p>
        </p:txBody>
      </p:sp>
      <p:pic>
        <p:nvPicPr>
          <p:cNvPr id="199700" name="Picture 20" descr="ULTRA 2800 &gt; 512 MB DDR &gt; 80 GB &gt; DVD-ROM &gt; 16x DVD DU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205038"/>
            <a:ext cx="1795463" cy="179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704" name="Picture 24" descr="splas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692150"/>
            <a:ext cx="1873250" cy="127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706" name="Picture 26" descr="[Taiyo Yuden CD-R80 48x, Printable Thermo, Gold, Spindel]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1220788" cy="120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707" name="Text Box 27"/>
          <p:cNvSpPr txBox="1">
            <a:spLocks noChangeArrowheads="1"/>
          </p:cNvSpPr>
          <p:nvPr/>
        </p:nvSpPr>
        <p:spPr bwMode="auto">
          <a:xfrm>
            <a:off x="2014538" y="908050"/>
            <a:ext cx="254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800"/>
              <a:t>Sternkarte </a:t>
            </a:r>
          </a:p>
          <a:p>
            <a:r>
              <a:rPr lang="de-DE" altLang="de-DE" sz="1800"/>
              <a:t>+ Ephemeridentabellen</a:t>
            </a:r>
          </a:p>
        </p:txBody>
      </p:sp>
      <p:sp>
        <p:nvSpPr>
          <p:cNvPr id="199708" name="Text Box 28"/>
          <p:cNvSpPr txBox="1">
            <a:spLocks noChangeArrowheads="1"/>
          </p:cNvSpPr>
          <p:nvPr/>
        </p:nvSpPr>
        <p:spPr bwMode="auto">
          <a:xfrm>
            <a:off x="4572000" y="908050"/>
            <a:ext cx="2559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800"/>
              <a:t>Planetariumsprogramm</a:t>
            </a:r>
          </a:p>
          <a:p>
            <a:r>
              <a:rPr lang="de-DE" altLang="de-DE" sz="1800"/>
              <a:t>+ Internet</a:t>
            </a:r>
          </a:p>
        </p:txBody>
      </p:sp>
      <p:sp>
        <p:nvSpPr>
          <p:cNvPr id="199709" name="Text Box 29"/>
          <p:cNvSpPr txBox="1">
            <a:spLocks noChangeArrowheads="1"/>
          </p:cNvSpPr>
          <p:nvPr/>
        </p:nvSpPr>
        <p:spPr bwMode="auto">
          <a:xfrm>
            <a:off x="3635375" y="2997200"/>
            <a:ext cx="1790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800"/>
              <a:t>Auswertegeräte</a:t>
            </a:r>
          </a:p>
          <a:p>
            <a:r>
              <a:rPr lang="de-DE" altLang="de-DE" sz="1800"/>
              <a:t>+ Sternkataloge</a:t>
            </a:r>
          </a:p>
        </p:txBody>
      </p:sp>
      <p:sp>
        <p:nvSpPr>
          <p:cNvPr id="199710" name="Text Box 30"/>
          <p:cNvSpPr txBox="1">
            <a:spLocks noChangeArrowheads="1"/>
          </p:cNvSpPr>
          <p:nvPr/>
        </p:nvSpPr>
        <p:spPr bwMode="auto">
          <a:xfrm>
            <a:off x="4048125" y="4819650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800"/>
              <a:t>Detektoren</a:t>
            </a:r>
          </a:p>
        </p:txBody>
      </p:sp>
      <p:pic>
        <p:nvPicPr>
          <p:cNvPr id="199711" name="Picture 31" descr="Leningr_Ephem_ausschn"/>
          <p:cNvPicPr>
            <a:picLocks noChangeAspect="1" noChangeArrowheads="1"/>
          </p:cNvPicPr>
          <p:nvPr/>
        </p:nvPicPr>
        <p:blipFill>
          <a:blip r:embed="rId8" cstate="print">
            <a:lum bright="-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9812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712" name="Picture 32" descr="AGK3_Kataloge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16700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713" name="Picture 33" descr="Plattenmesstisch_H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9675"/>
            <a:ext cx="2362200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build="p"/>
      <p:bldP spid="199697" grpId="0"/>
      <p:bldP spid="199698" grpId="0"/>
      <p:bldP spid="199708" grpId="0"/>
    </p:bldLst>
  </p:timing>
</p:sld>
</file>

<file path=ppt/theme/theme1.xml><?xml version="1.0" encoding="utf-8"?>
<a:theme xmlns:a="http://schemas.openxmlformats.org/drawingml/2006/main" name="Pulse.pot">
  <a:themeElements>
    <a:clrScheme name="Pulse.pot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Pulse.pot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.pot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.pot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.pot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.pot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.pot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Designs\Contemporary Portrait.pot</Template>
  <TotalTime>0</TotalTime>
  <Words>779</Words>
  <Application>Microsoft Office PowerPoint</Application>
  <PresentationFormat>Bildschirmpräsentation (4:3)</PresentationFormat>
  <Paragraphs>149</Paragraphs>
  <Slides>20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Arial Unicode MS</vt:lpstr>
      <vt:lpstr>Times New Roman</vt:lpstr>
      <vt:lpstr>Pulse.pot</vt:lpstr>
      <vt:lpstr>Das Jahr der Jubiläen</vt:lpstr>
      <vt:lpstr>25 Jahre Kleinplaneten-Tradition in Heppenheim</vt:lpstr>
      <vt:lpstr>Der erste aktive Kleinplanetenbeobachter</vt:lpstr>
      <vt:lpstr>Die damaligen Arbeitsmittel</vt:lpstr>
      <vt:lpstr>1981: Planetoid Y</vt:lpstr>
      <vt:lpstr>PowerPoint-Präsentation</vt:lpstr>
      <vt:lpstr>PowerPoint-Präsentation</vt:lpstr>
      <vt:lpstr>Antwort vom CBAT</vt:lpstr>
      <vt:lpstr>Von den 80er Jahren in die 90er</vt:lpstr>
      <vt:lpstr>1995 April 2: Positionsmessung mittels CCD-Kamera an (2060) Chiron</vt:lpstr>
      <vt:lpstr>1995 Juni 12: Antwort von Brian Marsden </vt:lpstr>
      <vt:lpstr>1995 Okt 22: nächster Anlauf Positionsbestimmung mittels CCD-Kamera  an (433) Eros und (1178) Irmela </vt:lpstr>
      <vt:lpstr>1995 Dez. 7: IAU - Observatory Code 611  im MPC # 25993</vt:lpstr>
      <vt:lpstr>PowerPoint-Präsentation</vt:lpstr>
      <vt:lpstr>1998: Einstieg in NEO Beobachtung</vt:lpstr>
      <vt:lpstr>Seit 2001: Beobachtungen am 1,52m Teleskop auf dem Calar Alto</vt:lpstr>
      <vt:lpstr>2004: Presse Schlagzeile</vt:lpstr>
      <vt:lpstr>Die Heppenheimer Kleinplaneten - Astrometriker</vt:lpstr>
      <vt:lpstr>PowerPoint-Präsentation</vt:lpstr>
      <vt:lpstr>Die Heppenheimer Kleinplaneten - Astrometriker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Kleinplaneten</dc:title>
  <dc:creator>Matthias Busch</dc:creator>
  <cp:lastModifiedBy>Schwab, Erwin</cp:lastModifiedBy>
  <cp:revision>292</cp:revision>
  <dcterms:created xsi:type="dcterms:W3CDTF">2000-05-20T11:13:10Z</dcterms:created>
  <dcterms:modified xsi:type="dcterms:W3CDTF">2015-02-27T13:37:45Z</dcterms:modified>
</cp:coreProperties>
</file>