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8.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9.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70" r:id="rId1"/>
  </p:sldMasterIdLst>
  <p:notesMasterIdLst>
    <p:notesMasterId r:id="rId47"/>
  </p:notesMasterIdLst>
  <p:handoutMasterIdLst>
    <p:handoutMasterId r:id="rId48"/>
  </p:handoutMasterIdLst>
  <p:sldIdLst>
    <p:sldId id="334" r:id="rId2"/>
    <p:sldId id="343" r:id="rId3"/>
    <p:sldId id="344" r:id="rId4"/>
    <p:sldId id="345" r:id="rId5"/>
    <p:sldId id="346" r:id="rId6"/>
    <p:sldId id="348" r:id="rId7"/>
    <p:sldId id="349" r:id="rId8"/>
    <p:sldId id="350" r:id="rId9"/>
    <p:sldId id="351" r:id="rId10"/>
    <p:sldId id="355" r:id="rId11"/>
    <p:sldId id="356" r:id="rId12"/>
    <p:sldId id="342" r:id="rId13"/>
    <p:sldId id="353" r:id="rId14"/>
    <p:sldId id="354" r:id="rId15"/>
    <p:sldId id="335" r:id="rId16"/>
    <p:sldId id="327" r:id="rId17"/>
    <p:sldId id="336" r:id="rId18"/>
    <p:sldId id="352" r:id="rId19"/>
    <p:sldId id="357" r:id="rId20"/>
    <p:sldId id="337" r:id="rId21"/>
    <p:sldId id="338" r:id="rId22"/>
    <p:sldId id="325" r:id="rId23"/>
    <p:sldId id="340" r:id="rId24"/>
    <p:sldId id="332" r:id="rId25"/>
    <p:sldId id="317" r:id="rId26"/>
    <p:sldId id="341" r:id="rId27"/>
    <p:sldId id="315" r:id="rId28"/>
    <p:sldId id="316" r:id="rId29"/>
    <p:sldId id="326" r:id="rId30"/>
    <p:sldId id="312" r:id="rId31"/>
    <p:sldId id="313" r:id="rId32"/>
    <p:sldId id="304" r:id="rId33"/>
    <p:sldId id="362" r:id="rId34"/>
    <p:sldId id="295" r:id="rId35"/>
    <p:sldId id="307" r:id="rId36"/>
    <p:sldId id="360" r:id="rId37"/>
    <p:sldId id="361" r:id="rId38"/>
    <p:sldId id="364" r:id="rId39"/>
    <p:sldId id="330" r:id="rId40"/>
    <p:sldId id="331" r:id="rId41"/>
    <p:sldId id="365" r:id="rId42"/>
    <p:sldId id="328" r:id="rId43"/>
    <p:sldId id="347" r:id="rId44"/>
    <p:sldId id="363" r:id="rId45"/>
    <p:sldId id="358" r:id="rId46"/>
  </p:sldIdLst>
  <p:sldSz cx="9144000" cy="6858000" type="screen4x3"/>
  <p:notesSz cx="6858000" cy="9144000"/>
  <p:embeddedFontLst>
    <p:embeddedFont>
      <p:font typeface="Lucida Sans Unicode" panose="020B0602030504020204" pitchFamily="34" charset="0"/>
      <p:regular r:id="rId49"/>
    </p:embeddedFont>
  </p:embeddedFontLst>
  <p:defaultTextStyle>
    <a:defPPr>
      <a:defRPr lang="en-US"/>
    </a:defPPr>
    <a:lvl1pPr algn="l" rtl="0" eaLnBrk="0" fontAlgn="base" hangingPunct="0">
      <a:spcBef>
        <a:spcPct val="0"/>
      </a:spcBef>
      <a:spcAft>
        <a:spcPct val="0"/>
      </a:spcAft>
      <a:defRPr kumimoj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kern="1200">
        <a:solidFill>
          <a:schemeClr val="tx1"/>
        </a:solidFill>
        <a:latin typeface="Times New Roman" pitchFamily="18" charset="0"/>
        <a:ea typeface="+mn-ea"/>
        <a:cs typeface="+mn-cs"/>
      </a:defRPr>
    </a:lvl5pPr>
    <a:lvl6pPr marL="2286000" algn="l" defTabSz="914400" rtl="0" eaLnBrk="1" latinLnBrk="0" hangingPunct="1">
      <a:defRPr kumimoji="1" kern="1200">
        <a:solidFill>
          <a:schemeClr val="tx1"/>
        </a:solidFill>
        <a:latin typeface="Times New Roman" pitchFamily="18" charset="0"/>
        <a:ea typeface="+mn-ea"/>
        <a:cs typeface="+mn-cs"/>
      </a:defRPr>
    </a:lvl6pPr>
    <a:lvl7pPr marL="2743200" algn="l" defTabSz="914400" rtl="0" eaLnBrk="1" latinLnBrk="0" hangingPunct="1">
      <a:defRPr kumimoji="1" kern="1200">
        <a:solidFill>
          <a:schemeClr val="tx1"/>
        </a:solidFill>
        <a:latin typeface="Times New Roman" pitchFamily="18" charset="0"/>
        <a:ea typeface="+mn-ea"/>
        <a:cs typeface="+mn-cs"/>
      </a:defRPr>
    </a:lvl7pPr>
    <a:lvl8pPr marL="3200400" algn="l" defTabSz="914400" rtl="0" eaLnBrk="1" latinLnBrk="0" hangingPunct="1">
      <a:defRPr kumimoji="1" kern="1200">
        <a:solidFill>
          <a:schemeClr val="tx1"/>
        </a:solidFill>
        <a:latin typeface="Times New Roman" pitchFamily="18" charset="0"/>
        <a:ea typeface="+mn-ea"/>
        <a:cs typeface="+mn-cs"/>
      </a:defRPr>
    </a:lvl8pPr>
    <a:lvl9pPr marL="3657600" algn="l" defTabSz="914400" rtl="0" eaLnBrk="1" latinLnBrk="0" hangingPunct="1">
      <a:defRPr kumimoji="1"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win Schwab" initials="E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CC"/>
    <a:srgbClr val="FFFF00"/>
    <a:srgbClr val="B2B2B2"/>
    <a:srgbClr val="5F5F5F"/>
    <a:srgbClr val="4D4D4D"/>
    <a:srgbClr val="777777"/>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680"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41" d="100"/>
          <a:sy n="41" d="100"/>
        </p:scale>
        <p:origin x="-147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7-09-26T13:15:38.052" idx="14">
    <p:pos x="2739" y="-313"/>
    <p:text>Erdmond 3500 Km Durchmesser
Pluto 2300 Km Durchnesser
Ceres 1000 Km Durchmesser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7-05-21T10:19:28.225" idx="9">
    <p:pos x="-320" y="55"/>
    <p:text>Mitglieder:
Erfinder des Telefons Philipp Reis 
Ehrenmitglieder
Karl Schwarzschild (1873-1916) 
Albert Einstein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07-05-21T10:19:28.225" idx="10">
    <p:pos x="-320" y="55"/>
    <p:text>Mitglieder:
Erfinder des Telefons Philipp Reis 
Ehrenmitglieder
Karl Schwarzschild (1873-1916) 
Albert Einstein</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07-05-29T13:50:51.927" idx="11">
    <p:pos x="-38" y="-262"/>
    <p:text>
Objektiv von Max Pauly (später bei Zeiss beschäftigt) ca.1897 hergestellt, 
Teleskop wurde bis auf die sicher verwarte Optik im 2.Weltkrieg zerstört.
Gestiftet vom Bankier Moritz Oppenheim
A somewhat similar objective of 210mm diameter, but with a shorter focal ratio of f/14.7 (hand-ground it seems by Max Pauly himself for his own observatory in about 1897) exits in Frankfurt's Public Observatory [Volkssternwarte].  Stefan Karge of the Frankfurt Physical Society [Physikalisher Verein Frankfurt] has indicated [per email communication] that this lens gives outstanding images especially of the moon and planets.  It has recently been cleaned and returned to service.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07-05-21T09:26:17.662" idx="1">
    <p:pos x="-695" y="-9"/>
    <p:text>noch mehr Positionsmessungen in den Astronomischen Nachrichten</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07-05-29T11:05:40.310" idx="13">
    <p:pos x="-270" y="-214"/>
    <p:text>Hans-Ludwig Neumann (1938-1991) Leiter der Sternwarte und später Vorsitzender des Vereins
von 1986-1991</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07-05-29T13:21:17.889" idx="4">
    <p:pos x="184" y="-202"/>
    <p:text>Teleskop von Phillip Keller hergestellt 1998
</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07-05-29T13:20:26.266" idx="6">
    <p:pos x="10" y="-294"/>
    <p:text>persönliches 25 jähriges Astrometrie Jubiläum
Am Koordinatenmesstisch in HD im Oktober 1981</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09-02-17T16:23:35.191" idx="15">
    <p:pos x="495" y="-877"/>
    <p:text>Hubble auf 31mag entspricht Kerze in 380.000Km
19,5 mag ist 2,5 hoch 11,5 = 37697 heller
Kerze muss entsprechend näher ran:
Wurzel aus 37697 = 194 mal näher ran
380.000km / 194 = 1957 km</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200"/>
            </a:lvl1pPr>
          </a:lstStyle>
          <a:p>
            <a:r>
              <a:rPr lang="en-US" altLang="de-DE"/>
              <a:t>Matthias Busch</a:t>
            </a:r>
          </a:p>
        </p:txBody>
      </p:sp>
      <p:sp>
        <p:nvSpPr>
          <p:cNvPr id="1433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kumimoji="0" sz="1200"/>
            </a:lvl1pPr>
          </a:lstStyle>
          <a:p>
            <a:fld id="{740CA995-0208-48BD-BD2F-EA2E5FBC2392}" type="datetime1">
              <a:rPr lang="en-US" altLang="de-DE"/>
              <a:pPr/>
              <a:t>2/27/2015</a:t>
            </a:fld>
            <a:endParaRPr lang="en-US" altLang="de-DE"/>
          </a:p>
        </p:txBody>
      </p:sp>
      <p:sp>
        <p:nvSpPr>
          <p:cNvPr id="1434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kumimoji="0" sz="1200"/>
            </a:lvl1pPr>
          </a:lstStyle>
          <a:p>
            <a:r>
              <a:rPr lang="en-US" altLang="de-DE"/>
              <a:t>Kleinplaneten</a:t>
            </a:r>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kumimoji="0" sz="1200"/>
            </a:lvl1pPr>
          </a:lstStyle>
          <a:p>
            <a:fld id="{17A50386-B174-40D5-BAEB-F7FB2A1025C5}" type="slidenum">
              <a:rPr lang="en-US" altLang="de-DE"/>
              <a:pPr/>
              <a:t>‹Nr.›</a:t>
            </a:fld>
            <a:endParaRPr lang="en-US" altLang="de-DE"/>
          </a:p>
        </p:txBody>
      </p:sp>
    </p:spTree>
    <p:extLst>
      <p:ext uri="{BB962C8B-B14F-4D97-AF65-F5344CB8AC3E}">
        <p14:creationId xmlns:p14="http://schemas.microsoft.com/office/powerpoint/2010/main" val="2539686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200"/>
            </a:lvl1pPr>
          </a:lstStyle>
          <a:p>
            <a:endParaRPr lang="en-US" altLang="de-DE"/>
          </a:p>
        </p:txBody>
      </p:sp>
      <p:sp>
        <p:nvSpPr>
          <p:cNvPr id="2057" name="Rectangle 9"/>
          <p:cNvSpPr>
            <a:spLocks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kumimoji="0" sz="1200"/>
            </a:lvl1pPr>
          </a:lstStyle>
          <a:p>
            <a:fld id="{D20E6B6E-0093-446C-9205-1BD6219A4E41}" type="datetime1">
              <a:rPr lang="en-US" altLang="de-DE"/>
              <a:pPr/>
              <a:t>2/27/2015</a:t>
            </a:fld>
            <a:endParaRPr lang="en-US" altLang="de-DE"/>
          </a:p>
        </p:txBody>
      </p:sp>
      <p:sp>
        <p:nvSpPr>
          <p:cNvPr id="2060" name="Rectangle 12"/>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kumimoji="0" sz="1200"/>
            </a:lvl1pPr>
          </a:lstStyle>
          <a:p>
            <a:endParaRPr lang="en-US" altLang="de-DE"/>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kumimoji="0" sz="1200"/>
            </a:lvl1pPr>
          </a:lstStyle>
          <a:p>
            <a:fld id="{D4759056-9022-45BE-BB1A-C66567A4B4CD}" type="slidenum">
              <a:rPr lang="en-US" altLang="de-DE"/>
              <a:pPr/>
              <a:t>‹Nr.›</a:t>
            </a:fld>
            <a:endParaRPr lang="en-US" altLang="de-DE"/>
          </a:p>
        </p:txBody>
      </p:sp>
    </p:spTree>
    <p:extLst>
      <p:ext uri="{BB962C8B-B14F-4D97-AF65-F5344CB8AC3E}">
        <p14:creationId xmlns:p14="http://schemas.microsoft.com/office/powerpoint/2010/main" val="310383578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B70D1B9-990C-4369-8FEE-423A8C3B626A}"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06E68493-F843-45D6-9B6C-A579F6F61D95}" type="slidenum">
              <a:rPr lang="en-US" altLang="de-DE"/>
              <a:pPr/>
              <a:t>1</a:t>
            </a:fld>
            <a:endParaRPr lang="en-US" altLang="de-DE"/>
          </a:p>
        </p:txBody>
      </p:sp>
      <p:sp>
        <p:nvSpPr>
          <p:cNvPr id="247810" name="Rectangle 2"/>
          <p:cNvSpPr>
            <a:spLocks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2CE372DA-44D4-489C-ADC5-0E6240181545}"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CA266F81-C714-4102-AB0C-8F165D6CA0EC}" type="slidenum">
              <a:rPr lang="en-US" altLang="de-DE"/>
              <a:pPr/>
              <a:t>24</a:t>
            </a:fld>
            <a:endParaRPr lang="en-US" altLang="de-DE"/>
          </a:p>
        </p:txBody>
      </p:sp>
      <p:sp>
        <p:nvSpPr>
          <p:cNvPr id="241666" name="Rectangle 2"/>
          <p:cNvSpPr>
            <a:spLocks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06195FAD-792E-40C3-817A-CB99CC107ABB}"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F6C184A2-9B0B-4652-AB73-26594714077F}" type="slidenum">
              <a:rPr lang="en-US" altLang="de-DE"/>
              <a:pPr/>
              <a:t>25</a:t>
            </a:fld>
            <a:endParaRPr lang="en-US" altLang="de-DE"/>
          </a:p>
        </p:txBody>
      </p:sp>
      <p:sp>
        <p:nvSpPr>
          <p:cNvPr id="156674" name="Rectangle 1026"/>
          <p:cNvSpPr>
            <a:spLocks noChangeArrowheads="1"/>
          </p:cNvSpPr>
          <p:nvPr>
            <p:ph type="sldImg"/>
          </p:nvPr>
        </p:nvSpPr>
        <p:spPr>
          <a:ln/>
        </p:spPr>
      </p:sp>
      <p:sp>
        <p:nvSpPr>
          <p:cNvPr id="156675" name="Rectangle 1027"/>
          <p:cNvSpPr>
            <a:spLocks noGrp="1" noChangeArrowheads="1"/>
          </p:cNvSpPr>
          <p:nvPr>
            <p:ph type="body" idx="1"/>
          </p:nvPr>
        </p:nvSpPr>
        <p:spPr/>
        <p:txBody>
          <a:bodyP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D585C301-4593-4047-ABF7-5B95DC25B25D}"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0D16F7A0-14C0-48A5-A645-E7858ADE8674}" type="slidenum">
              <a:rPr lang="en-US" altLang="de-DE"/>
              <a:pPr/>
              <a:t>26</a:t>
            </a:fld>
            <a:endParaRPr lang="en-US" altLang="de-DE"/>
          </a:p>
        </p:txBody>
      </p:sp>
      <p:sp>
        <p:nvSpPr>
          <p:cNvPr id="267266" name="Rectangle 2"/>
          <p:cNvSpPr>
            <a:spLocks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B615F09-E648-4254-8C3D-F53E49110641}"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F6AB98B1-5786-4245-9EAF-05F21EB0BE47}" type="slidenum">
              <a:rPr lang="en-US" altLang="de-DE"/>
              <a:pPr/>
              <a:t>27</a:t>
            </a:fld>
            <a:endParaRPr lang="en-US" altLang="de-DE"/>
          </a:p>
        </p:txBody>
      </p:sp>
      <p:sp>
        <p:nvSpPr>
          <p:cNvPr id="152578" name="Rectangle 2"/>
          <p:cNvSpPr>
            <a:spLocks noChangeArrowheads="1"/>
          </p:cNvSpPr>
          <p:nvPr>
            <p:ph type="sldImg"/>
          </p:nvPr>
        </p:nvSpPr>
        <p:spPr>
          <a:ln/>
        </p:spPr>
      </p:sp>
      <p:sp>
        <p:nvSpPr>
          <p:cNvPr id="15257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72C9EF4C-64C2-4E07-926B-877A9709EDD0}"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CF4D1B7B-3EB3-4825-A917-9506DB5E3FD5}" type="slidenum">
              <a:rPr lang="en-US" altLang="de-DE"/>
              <a:pPr/>
              <a:t>28</a:t>
            </a:fld>
            <a:endParaRPr lang="en-US" altLang="de-DE"/>
          </a:p>
        </p:txBody>
      </p:sp>
      <p:sp>
        <p:nvSpPr>
          <p:cNvPr id="154626" name="Rectangle 2"/>
          <p:cNvSpPr>
            <a:spLocks noChangeArrowheads="1"/>
          </p:cNvSpPr>
          <p:nvPr>
            <p:ph type="sldImg"/>
          </p:nvPr>
        </p:nvSpPr>
        <p:spPr>
          <a:ln/>
        </p:spPr>
      </p:sp>
      <p:sp>
        <p:nvSpPr>
          <p:cNvPr id="15462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2D29A00-FB22-459D-9B32-12ABB308B488}"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D19C1FB3-62C7-4E10-A8F2-D82A2E7319A2}" type="slidenum">
              <a:rPr lang="en-US" altLang="de-DE"/>
              <a:pPr/>
              <a:t>29</a:t>
            </a:fld>
            <a:endParaRPr lang="en-US" altLang="de-DE"/>
          </a:p>
        </p:txBody>
      </p:sp>
      <p:sp>
        <p:nvSpPr>
          <p:cNvPr id="181250" name="Rectangle 2050"/>
          <p:cNvSpPr>
            <a:spLocks noChangeArrowheads="1"/>
          </p:cNvSpPr>
          <p:nvPr>
            <p:ph type="sldImg"/>
          </p:nvPr>
        </p:nvSpPr>
        <p:spPr>
          <a:ln/>
        </p:spPr>
      </p:sp>
      <p:sp>
        <p:nvSpPr>
          <p:cNvPr id="181251" name="Rectangle 2051"/>
          <p:cNvSpPr>
            <a:spLocks noGrp="1" noChangeArrowheads="1"/>
          </p:cNvSpPr>
          <p:nvPr>
            <p:ph type="body" idx="1"/>
          </p:nvPr>
        </p:nvSpPr>
        <p:spPr/>
        <p:txBody>
          <a:bodyP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DA8412E7-2403-4589-A934-4EDF1FF11F5B}"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D4E52CF5-1848-4905-A5C9-CC8438D8399C}" type="slidenum">
              <a:rPr lang="en-US" altLang="de-DE"/>
              <a:pPr/>
              <a:t>30</a:t>
            </a:fld>
            <a:endParaRPr lang="en-US" altLang="de-DE"/>
          </a:p>
        </p:txBody>
      </p:sp>
      <p:sp>
        <p:nvSpPr>
          <p:cNvPr id="146434" name="Rectangle 2"/>
          <p:cNvSpPr>
            <a:spLocks noChangeArrowheads="1"/>
          </p:cNvSpPr>
          <p:nvPr>
            <p:ph type="sldImg"/>
          </p:nvPr>
        </p:nvSpPr>
        <p:spPr>
          <a:ln/>
        </p:spPr>
      </p:sp>
      <p:sp>
        <p:nvSpPr>
          <p:cNvPr id="14643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30FF1BE2-E437-444E-B5DC-89BF87074548}"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89E739FA-A14E-4897-9053-EBDE777577BA}" type="slidenum">
              <a:rPr lang="en-US" altLang="de-DE"/>
              <a:pPr/>
              <a:t>31</a:t>
            </a:fld>
            <a:endParaRPr lang="en-US" altLang="de-DE"/>
          </a:p>
        </p:txBody>
      </p:sp>
      <p:sp>
        <p:nvSpPr>
          <p:cNvPr id="148482" name="Rectangle 2"/>
          <p:cNvSpPr>
            <a:spLocks noChangeArrowheads="1"/>
          </p:cNvSpPr>
          <p:nvPr>
            <p:ph type="sldImg"/>
          </p:nvPr>
        </p:nvSpPr>
        <p:spPr>
          <a:ln/>
        </p:spPr>
      </p:sp>
      <p:sp>
        <p:nvSpPr>
          <p:cNvPr id="148483"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10E8E47-5BB3-4995-9488-9F7C8CBB64EA}"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E42B0E2C-6F3B-4FDB-B59C-60E926F66CF4}" type="slidenum">
              <a:rPr lang="en-US" altLang="de-DE"/>
              <a:pPr/>
              <a:t>32</a:t>
            </a:fld>
            <a:endParaRPr lang="en-US" altLang="de-DE"/>
          </a:p>
        </p:txBody>
      </p:sp>
      <p:sp>
        <p:nvSpPr>
          <p:cNvPr id="130050" name="Rectangle 2"/>
          <p:cNvSpPr>
            <a:spLocks noChangeArrowheads="1"/>
          </p:cNvSpPr>
          <p:nvPr>
            <p:ph type="sldImg"/>
          </p:nvPr>
        </p:nvSpPr>
        <p:spPr>
          <a:ln/>
        </p:spPr>
      </p:sp>
      <p:sp>
        <p:nvSpPr>
          <p:cNvPr id="130051"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1A3BF956-D9FC-46D7-A136-625911D2214A}"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BAB769FF-72E3-4C5B-83EA-7B426A7F3F8A}" type="slidenum">
              <a:rPr lang="en-US" altLang="de-DE"/>
              <a:pPr/>
              <a:t>33</a:t>
            </a:fld>
            <a:endParaRPr lang="en-US" altLang="de-DE"/>
          </a:p>
        </p:txBody>
      </p:sp>
      <p:sp>
        <p:nvSpPr>
          <p:cNvPr id="309250" name="Rectangle 2"/>
          <p:cNvSpPr>
            <a:spLocks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DA4930B-B946-4CBD-BC6C-401AE11B4F75}"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DD513EB4-BC58-4918-8363-6AF6EA026FAD}" type="slidenum">
              <a:rPr lang="en-US" altLang="de-DE"/>
              <a:pPr/>
              <a:t>15</a:t>
            </a:fld>
            <a:endParaRPr lang="en-US" altLang="de-DE"/>
          </a:p>
        </p:txBody>
      </p:sp>
      <p:sp>
        <p:nvSpPr>
          <p:cNvPr id="249858" name="Rectangle 2"/>
          <p:cNvSpPr>
            <a:spLocks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1CCA1CBE-979B-4FB7-9DCE-10538455838C}"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A58C4B04-9984-4905-85D8-6B42BCAEB3C5}" type="slidenum">
              <a:rPr lang="en-US" altLang="de-DE"/>
              <a:pPr/>
              <a:t>34</a:t>
            </a:fld>
            <a:endParaRPr lang="en-US" altLang="de-DE"/>
          </a:p>
        </p:txBody>
      </p:sp>
      <p:sp>
        <p:nvSpPr>
          <p:cNvPr id="111618" name="Rectangle 2"/>
          <p:cNvSpPr>
            <a:spLocks noChangeArrowheads="1"/>
          </p:cNvSpPr>
          <p:nvPr>
            <p:ph type="sldImg"/>
          </p:nvPr>
        </p:nvSpPr>
        <p:spPr>
          <a:ln/>
        </p:spPr>
      </p:sp>
      <p:sp>
        <p:nvSpPr>
          <p:cNvPr id="11161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300E85BA-9B54-4990-A5FC-F4EF87CA7770}"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39CA1227-16DC-4CFC-AE7C-258F640A2776}" type="slidenum">
              <a:rPr lang="en-US" altLang="de-DE"/>
              <a:pPr/>
              <a:t>35</a:t>
            </a:fld>
            <a:endParaRPr lang="en-US" altLang="de-DE"/>
          </a:p>
        </p:txBody>
      </p:sp>
      <p:sp>
        <p:nvSpPr>
          <p:cNvPr id="136194" name="Rectangle 2"/>
          <p:cNvSpPr>
            <a:spLocks noChangeArrowheads="1"/>
          </p:cNvSpPr>
          <p:nvPr>
            <p:ph type="sldImg"/>
          </p:nvPr>
        </p:nvSpPr>
        <p:spPr>
          <a:ln/>
        </p:spPr>
      </p:sp>
      <p:sp>
        <p:nvSpPr>
          <p:cNvPr id="13619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17183181-19C7-495E-8BF9-8806FA23B282}"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E0E4C4C7-C68F-43B8-A715-A5A3A435B540}" type="slidenum">
              <a:rPr lang="en-US" altLang="de-DE"/>
              <a:pPr/>
              <a:t>36</a:t>
            </a:fld>
            <a:endParaRPr lang="en-US" altLang="de-DE"/>
          </a:p>
        </p:txBody>
      </p:sp>
      <p:sp>
        <p:nvSpPr>
          <p:cNvPr id="296962" name="Rectangle 2"/>
          <p:cNvSpPr>
            <a:spLocks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0B185237-3E30-4B7D-AF2B-B4ADE3C6BA68}"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157F9023-B41A-4557-A8B9-122FCC70F01E}" type="slidenum">
              <a:rPr lang="en-US" altLang="de-DE"/>
              <a:pPr/>
              <a:t>37</a:t>
            </a:fld>
            <a:endParaRPr lang="en-US" altLang="de-DE"/>
          </a:p>
        </p:txBody>
      </p:sp>
      <p:sp>
        <p:nvSpPr>
          <p:cNvPr id="300034" name="Rectangle 2"/>
          <p:cNvSpPr>
            <a:spLocks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dt" idx="1"/>
          </p:nvPr>
        </p:nvSpPr>
        <p:spPr>
          <a:ln/>
        </p:spPr>
        <p:txBody>
          <a:bodyPr/>
          <a:lstStyle/>
          <a:p>
            <a:fld id="{A3AF41C2-AE7B-4452-9A3D-9BBA49B89057}" type="datetime1">
              <a:rPr lang="en-US" altLang="de-DE"/>
              <a:pPr/>
              <a:t>2/27/2015</a:t>
            </a:fld>
            <a:endParaRPr lang="en-US" altLang="de-DE"/>
          </a:p>
        </p:txBody>
      </p:sp>
      <p:sp>
        <p:nvSpPr>
          <p:cNvPr id="9" name="Rectangle 13"/>
          <p:cNvSpPr>
            <a:spLocks noGrp="1" noChangeArrowheads="1"/>
          </p:cNvSpPr>
          <p:nvPr>
            <p:ph type="sldNum" sz="quarter" idx="5"/>
          </p:nvPr>
        </p:nvSpPr>
        <p:spPr>
          <a:ln/>
        </p:spPr>
        <p:txBody>
          <a:bodyPr/>
          <a:lstStyle/>
          <a:p>
            <a:fld id="{0C73BEF2-5EB8-4948-8EAC-C753DF552926}" type="slidenum">
              <a:rPr lang="en-US" altLang="de-DE"/>
              <a:pPr/>
              <a:t>38</a:t>
            </a:fld>
            <a:endParaRPr lang="en-US" altLang="de-DE"/>
          </a:p>
        </p:txBody>
      </p:sp>
      <p:sp>
        <p:nvSpPr>
          <p:cNvPr id="317442" name="Rectangle 11"/>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lgn="r"/>
            <a:fld id="{2E539082-D346-4D6C-AB2B-C4C6D6BF0FA9}" type="datetime1">
              <a:rPr kumimoji="0" lang="en-US" altLang="de-DE" sz="1200"/>
              <a:pPr algn="r"/>
              <a:t>2/27/2015</a:t>
            </a:fld>
            <a:endParaRPr kumimoji="0" lang="en-US" altLang="de-DE" sz="1200"/>
          </a:p>
        </p:txBody>
      </p:sp>
      <p:sp>
        <p:nvSpPr>
          <p:cNvPr id="317443" name="Rectangle 13"/>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lgn="r"/>
            <a:fld id="{0BA3F1F5-2C3D-4688-9463-99393DC22E7C}" type="slidenum">
              <a:rPr kumimoji="0" lang="en-US" altLang="de-DE" sz="1200"/>
              <a:pPr algn="r"/>
              <a:t>38</a:t>
            </a:fld>
            <a:endParaRPr kumimoji="0" lang="en-US" altLang="de-DE" sz="1200"/>
          </a:p>
        </p:txBody>
      </p:sp>
      <p:sp>
        <p:nvSpPr>
          <p:cNvPr id="317444" name="Rectangle 2"/>
          <p:cNvSpPr>
            <a:spLocks noChangeArrowheads="1" noTextEdit="1"/>
          </p:cNvSpPr>
          <p:nvPr>
            <p:ph type="sldImg"/>
          </p:nvPr>
        </p:nvSpPr>
        <p:spPr>
          <a:ln/>
        </p:spPr>
      </p:sp>
      <p:sp>
        <p:nvSpPr>
          <p:cNvPr id="31744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F8DCD9D3-9B58-4202-8C5D-97C9689E5C8C}"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AF6FC075-7A8A-46E6-BAD9-BDA7FE997587}" type="slidenum">
              <a:rPr lang="en-US" altLang="de-DE"/>
              <a:pPr/>
              <a:t>39</a:t>
            </a:fld>
            <a:endParaRPr lang="en-US" altLang="de-DE"/>
          </a:p>
        </p:txBody>
      </p:sp>
      <p:sp>
        <p:nvSpPr>
          <p:cNvPr id="237570" name="Rectangle 2"/>
          <p:cNvSpPr>
            <a:spLocks noChangeArrowheads="1" noTextEdit="1"/>
          </p:cNvSpPr>
          <p:nvPr>
            <p:ph type="sldImg"/>
          </p:nvPr>
        </p:nvSpPr>
        <p:spPr>
          <a:xfrm>
            <a:off x="1150938" y="692150"/>
            <a:ext cx="4556125" cy="3416300"/>
          </a:xfrm>
          <a:ln/>
        </p:spPr>
      </p:sp>
      <p:sp>
        <p:nvSpPr>
          <p:cNvPr id="237571"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6DDA1B92-D5A7-41F5-9E94-250F1204B703}"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E40AB084-B217-41A7-B56D-FE481FD07282}" type="slidenum">
              <a:rPr lang="en-US" altLang="de-DE"/>
              <a:pPr/>
              <a:t>40</a:t>
            </a:fld>
            <a:endParaRPr lang="en-US" altLang="de-DE"/>
          </a:p>
        </p:txBody>
      </p:sp>
      <p:sp>
        <p:nvSpPr>
          <p:cNvPr id="239618" name="Rectangle 2"/>
          <p:cNvSpPr>
            <a:spLocks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769A9C71-3AF2-4CF0-B4AC-2CDE15834BA5}"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6BB295BB-8378-4C4F-9246-C43FB4068D76}" type="slidenum">
              <a:rPr lang="en-US" altLang="de-DE"/>
              <a:pPr/>
              <a:t>41</a:t>
            </a:fld>
            <a:endParaRPr lang="en-US" altLang="de-DE"/>
          </a:p>
        </p:txBody>
      </p:sp>
      <p:sp>
        <p:nvSpPr>
          <p:cNvPr id="323586" name="Rectangle 2"/>
          <p:cNvSpPr>
            <a:spLocks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5BD85213-032F-40DD-ADA4-CE33088BD628}"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8BCC3435-C785-43CC-9628-C265004E9F75}" type="slidenum">
              <a:rPr lang="en-US" altLang="de-DE"/>
              <a:pPr/>
              <a:t>42</a:t>
            </a:fld>
            <a:endParaRPr lang="en-US" altLang="de-DE"/>
          </a:p>
        </p:txBody>
      </p:sp>
      <p:sp>
        <p:nvSpPr>
          <p:cNvPr id="190466" name="Rectangle 2"/>
          <p:cNvSpPr>
            <a:spLocks noChangeArrowheads="1"/>
          </p:cNvSpPr>
          <p:nvPr>
            <p:ph type="sldImg"/>
          </p:nvPr>
        </p:nvSpPr>
        <p:spPr>
          <a:ln/>
        </p:spPr>
      </p:sp>
      <p:sp>
        <p:nvSpPr>
          <p:cNvPr id="19046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B9CB4EA9-7CDD-4C27-B038-259D828CF37A}"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314066D7-8609-42D5-A98D-2B3D068860BF}" type="slidenum">
              <a:rPr lang="en-US" altLang="de-DE"/>
              <a:pPr/>
              <a:t>44</a:t>
            </a:fld>
            <a:endParaRPr lang="en-US" altLang="de-DE"/>
          </a:p>
        </p:txBody>
      </p:sp>
      <p:sp>
        <p:nvSpPr>
          <p:cNvPr id="313346" name="Rectangle 2"/>
          <p:cNvSpPr>
            <a:spLocks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18437D45-AB3E-45C9-917D-6C777543E4E6}"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6BC077E9-EDC2-4A27-8C06-8767FE027B00}" type="slidenum">
              <a:rPr lang="en-US" altLang="de-DE"/>
              <a:pPr/>
              <a:t>16</a:t>
            </a:fld>
            <a:endParaRPr lang="en-US" altLang="de-DE"/>
          </a:p>
        </p:txBody>
      </p:sp>
      <p:sp>
        <p:nvSpPr>
          <p:cNvPr id="187394" name="Rectangle 2"/>
          <p:cNvSpPr>
            <a:spLocks noChangeArrowheads="1"/>
          </p:cNvSpPr>
          <p:nvPr>
            <p:ph type="sldImg"/>
          </p:nvPr>
        </p:nvSpPr>
        <p:spPr>
          <a:ln/>
        </p:spPr>
      </p:sp>
      <p:sp>
        <p:nvSpPr>
          <p:cNvPr id="18739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141D1ABC-CF25-4A3D-918C-40D3D47E7DBD}"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7D0951D0-EDEF-4E2B-BC8C-C4015B6C6FAF}" type="slidenum">
              <a:rPr lang="en-US" altLang="de-DE"/>
              <a:pPr/>
              <a:t>17</a:t>
            </a:fld>
            <a:endParaRPr lang="en-US" altLang="de-DE"/>
          </a:p>
        </p:txBody>
      </p:sp>
      <p:sp>
        <p:nvSpPr>
          <p:cNvPr id="251906" name="Rectangle 2"/>
          <p:cNvSpPr>
            <a:spLocks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A289855A-6B4E-445C-84F5-C42C145066C1}"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C09D0653-492B-4F87-A8E7-468F5B47DB77}" type="slidenum">
              <a:rPr lang="en-US" altLang="de-DE"/>
              <a:pPr/>
              <a:t>19</a:t>
            </a:fld>
            <a:endParaRPr lang="en-US" altLang="de-DE"/>
          </a:p>
        </p:txBody>
      </p:sp>
      <p:sp>
        <p:nvSpPr>
          <p:cNvPr id="285698" name="Rectangle 2"/>
          <p:cNvSpPr>
            <a:spLocks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A2D92C37-3D08-4FE6-A884-B0940A865208}"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8453BC8C-A4B2-4E4B-BC6D-A1242949332A}" type="slidenum">
              <a:rPr lang="en-US" altLang="de-DE"/>
              <a:pPr/>
              <a:t>20</a:t>
            </a:fld>
            <a:endParaRPr lang="en-US" altLang="de-DE"/>
          </a:p>
        </p:txBody>
      </p:sp>
      <p:sp>
        <p:nvSpPr>
          <p:cNvPr id="253954" name="Rectangle 2"/>
          <p:cNvSpPr>
            <a:spLocks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A0073ACB-902A-477E-82B8-3EA68BD3F259}"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B93030BE-236A-48C4-8336-888C8FAED623}" type="slidenum">
              <a:rPr lang="en-US" altLang="de-DE"/>
              <a:pPr/>
              <a:t>21</a:t>
            </a:fld>
            <a:endParaRPr lang="en-US" altLang="de-DE"/>
          </a:p>
        </p:txBody>
      </p:sp>
      <p:sp>
        <p:nvSpPr>
          <p:cNvPr id="256002" name="Rectangle 2"/>
          <p:cNvSpPr>
            <a:spLocks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BE7973D6-BEBE-4BB3-9FE1-7C25E55FE748}"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B2596BBF-6AF2-493F-BF34-012D278973A5}" type="slidenum">
              <a:rPr lang="en-US" altLang="de-DE"/>
              <a:pPr/>
              <a:t>22</a:t>
            </a:fld>
            <a:endParaRPr lang="en-US" altLang="de-DE"/>
          </a:p>
        </p:txBody>
      </p:sp>
      <p:sp>
        <p:nvSpPr>
          <p:cNvPr id="201730" name="Rectangle 2"/>
          <p:cNvSpPr>
            <a:spLocks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A30673F-24B0-4F05-A807-FBD6CA18CB3C}" type="datetime1">
              <a:rPr lang="en-US" altLang="de-DE"/>
              <a:pPr/>
              <a:t>2/27/2015</a:t>
            </a:fld>
            <a:endParaRPr lang="en-US" altLang="de-DE"/>
          </a:p>
        </p:txBody>
      </p:sp>
      <p:sp>
        <p:nvSpPr>
          <p:cNvPr id="7" name="Rectangle 13"/>
          <p:cNvSpPr>
            <a:spLocks noGrp="1" noChangeArrowheads="1"/>
          </p:cNvSpPr>
          <p:nvPr>
            <p:ph type="sldNum" sz="quarter" idx="5"/>
          </p:nvPr>
        </p:nvSpPr>
        <p:spPr>
          <a:ln/>
        </p:spPr>
        <p:txBody>
          <a:bodyPr/>
          <a:lstStyle/>
          <a:p>
            <a:fld id="{3C2BB719-6053-4738-993D-4F61EDA19581}" type="slidenum">
              <a:rPr lang="en-US" altLang="de-DE"/>
              <a:pPr/>
              <a:t>23</a:t>
            </a:fld>
            <a:endParaRPr lang="en-US" altLang="de-DE"/>
          </a:p>
        </p:txBody>
      </p:sp>
      <p:sp>
        <p:nvSpPr>
          <p:cNvPr id="264194" name="Rectangle 2"/>
          <p:cNvSpPr>
            <a:spLocks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91138" name="Rectangle 614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91139" name="Freeform 6147"/>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1140" name="Freeform 6148"/>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1" name="Freeform 6149"/>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2" name="Freeform 6150"/>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3" name="Freeform 6151"/>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4" name="Freeform 6152"/>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5" name="Freeform 6153"/>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6" name="Freeform 6154"/>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1147" name="Rectangle 6155"/>
          <p:cNvSpPr>
            <a:spLocks noGrp="1" noChangeArrowheads="1"/>
          </p:cNvSpPr>
          <p:nvPr>
            <p:ph type="ctrTitle"/>
          </p:nvPr>
        </p:nvSpPr>
        <p:spPr>
          <a:xfrm>
            <a:off x="685800" y="2286000"/>
            <a:ext cx="7772400" cy="1143000"/>
          </a:xfrm>
        </p:spPr>
        <p:txBody>
          <a:bodyPr/>
          <a:lstStyle>
            <a:lvl1pPr>
              <a:defRPr/>
            </a:lvl1pPr>
          </a:lstStyle>
          <a:p>
            <a:pPr lvl="0"/>
            <a:r>
              <a:rPr lang="en-US" altLang="de-DE" noProof="0" smtClean="0"/>
              <a:t>Click to edit Master title style</a:t>
            </a:r>
          </a:p>
        </p:txBody>
      </p:sp>
      <p:sp>
        <p:nvSpPr>
          <p:cNvPr id="91148" name="Rectangle 615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de-DE" noProof="0" smtClean="0"/>
              <a:t>Click to edit Master subtitle style</a:t>
            </a:r>
          </a:p>
        </p:txBody>
      </p:sp>
      <p:sp>
        <p:nvSpPr>
          <p:cNvPr id="91149" name="Rectangle 6157"/>
          <p:cNvSpPr>
            <a:spLocks noGrp="1" noChangeArrowheads="1"/>
          </p:cNvSpPr>
          <p:nvPr>
            <p:ph type="dt" sz="half" idx="2"/>
          </p:nvPr>
        </p:nvSpPr>
        <p:spPr/>
        <p:txBody>
          <a:bodyPr/>
          <a:lstStyle>
            <a:lvl1pPr>
              <a:defRPr/>
            </a:lvl1pPr>
          </a:lstStyle>
          <a:p>
            <a:endParaRPr lang="en-US" altLang="de-DE"/>
          </a:p>
        </p:txBody>
      </p:sp>
      <p:sp>
        <p:nvSpPr>
          <p:cNvPr id="91150" name="Rectangle 6158"/>
          <p:cNvSpPr>
            <a:spLocks noGrp="1" noChangeArrowheads="1"/>
          </p:cNvSpPr>
          <p:nvPr>
            <p:ph type="ftr" sz="quarter" idx="3"/>
          </p:nvPr>
        </p:nvSpPr>
        <p:spPr/>
        <p:txBody>
          <a:bodyPr/>
          <a:lstStyle>
            <a:lvl1pPr>
              <a:defRPr/>
            </a:lvl1pPr>
          </a:lstStyle>
          <a:p>
            <a:endParaRPr lang="en-US" altLang="de-DE"/>
          </a:p>
        </p:txBody>
      </p:sp>
      <p:sp>
        <p:nvSpPr>
          <p:cNvPr id="91151" name="Rectangle 6159"/>
          <p:cNvSpPr>
            <a:spLocks noGrp="1" noChangeArrowheads="1"/>
          </p:cNvSpPr>
          <p:nvPr>
            <p:ph type="sldNum" sz="quarter" idx="4"/>
          </p:nvPr>
        </p:nvSpPr>
        <p:spPr/>
        <p:txBody>
          <a:bodyPr/>
          <a:lstStyle>
            <a:lvl1pPr>
              <a:defRPr/>
            </a:lvl1pPr>
          </a:lstStyle>
          <a:p>
            <a:fld id="{91D35A15-F684-41BC-8BB4-C85EB382DDE2}" type="slidenum">
              <a:rPr lang="en-US" altLang="de-DE"/>
              <a:pPr/>
              <a:t>‹Nr.›</a:t>
            </a:fld>
            <a:endParaRPr lang="en-US"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0-#ppt_w/2"/>
                                          </p:val>
                                        </p:tav>
                                        <p:tav tm="100000">
                                          <p:val>
                                            <p:strVal val="#ppt_x"/>
                                          </p:val>
                                        </p:tav>
                                      </p:tavLst>
                                    </p:anim>
                                    <p:anim calcmode="lin" valueType="num">
                                      <p:cBhvr additive="base">
                                        <p:cTn id="8" dur="500" fill="hold"/>
                                        <p:tgtEl>
                                          <p:spTgt spid="9113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113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r>
              <a:rPr lang="en-US" altLang="de-DE"/>
              <a:t>Vier Nächte auf dem Calar Alto</a:t>
            </a:r>
          </a:p>
        </p:txBody>
      </p:sp>
      <p:sp>
        <p:nvSpPr>
          <p:cNvPr id="6" name="Foliennummernplatzhalter 5"/>
          <p:cNvSpPr>
            <a:spLocks noGrp="1"/>
          </p:cNvSpPr>
          <p:nvPr>
            <p:ph type="sldNum" sz="quarter" idx="12"/>
          </p:nvPr>
        </p:nvSpPr>
        <p:spPr/>
        <p:txBody>
          <a:bodyPr/>
          <a:lstStyle>
            <a:lvl1pPr>
              <a:defRPr/>
            </a:lvl1pPr>
          </a:lstStyle>
          <a:p>
            <a:fld id="{50B35227-E7D6-477A-AA5E-9DE1DF3F8B53}" type="slidenum">
              <a:rPr lang="en-US" altLang="de-DE"/>
              <a:pPr/>
              <a:t>‹Nr.›</a:t>
            </a:fld>
            <a:endParaRPr lang="en-US" altLang="de-DE"/>
          </a:p>
        </p:txBody>
      </p:sp>
    </p:spTree>
    <p:extLst>
      <p:ext uri="{BB962C8B-B14F-4D97-AF65-F5344CB8AC3E}">
        <p14:creationId xmlns:p14="http://schemas.microsoft.com/office/powerpoint/2010/main" val="257734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r>
              <a:rPr lang="en-US" altLang="de-DE"/>
              <a:t>Vier Nächte auf dem Calar Alto</a:t>
            </a:r>
          </a:p>
        </p:txBody>
      </p:sp>
      <p:sp>
        <p:nvSpPr>
          <p:cNvPr id="6" name="Foliennummernplatzhalter 5"/>
          <p:cNvSpPr>
            <a:spLocks noGrp="1"/>
          </p:cNvSpPr>
          <p:nvPr>
            <p:ph type="sldNum" sz="quarter" idx="12"/>
          </p:nvPr>
        </p:nvSpPr>
        <p:spPr/>
        <p:txBody>
          <a:bodyPr/>
          <a:lstStyle>
            <a:lvl1pPr>
              <a:defRPr/>
            </a:lvl1pPr>
          </a:lstStyle>
          <a:p>
            <a:fld id="{2A301F20-2F29-4D0A-B6C6-02D84E5F9BC1}" type="slidenum">
              <a:rPr lang="en-US" altLang="de-DE"/>
              <a:pPr/>
              <a:t>‹Nr.›</a:t>
            </a:fld>
            <a:endParaRPr lang="en-US" altLang="de-DE"/>
          </a:p>
        </p:txBody>
      </p:sp>
    </p:spTree>
    <p:extLst>
      <p:ext uri="{BB962C8B-B14F-4D97-AF65-F5344CB8AC3E}">
        <p14:creationId xmlns:p14="http://schemas.microsoft.com/office/powerpoint/2010/main" val="375942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685800" y="6248400"/>
            <a:ext cx="1905000" cy="457200"/>
          </a:xfrm>
        </p:spPr>
        <p:txBody>
          <a:bodyPr/>
          <a:lstStyle>
            <a:lvl1pPr>
              <a:defRPr/>
            </a:lvl1pPr>
          </a:lstStyle>
          <a:p>
            <a:endParaRPr lang="en-US" altLang="de-DE"/>
          </a:p>
        </p:txBody>
      </p:sp>
      <p:sp>
        <p:nvSpPr>
          <p:cNvPr id="8" name="Fußzeilenplatzhalter 7"/>
          <p:cNvSpPr>
            <a:spLocks noGrp="1"/>
          </p:cNvSpPr>
          <p:nvPr>
            <p:ph type="ftr" sz="quarter" idx="11"/>
          </p:nvPr>
        </p:nvSpPr>
        <p:spPr>
          <a:xfrm>
            <a:off x="3124200" y="6248400"/>
            <a:ext cx="2895600" cy="457200"/>
          </a:xfrm>
        </p:spPr>
        <p:txBody>
          <a:bodyPr/>
          <a:lstStyle>
            <a:lvl1pPr>
              <a:defRPr/>
            </a:lvl1pPr>
          </a:lstStyle>
          <a:p>
            <a:r>
              <a:rPr lang="en-US" altLang="de-DE"/>
              <a:t>Vier Nächte auf dem Calar Alto</a:t>
            </a:r>
          </a:p>
        </p:txBody>
      </p:sp>
      <p:sp>
        <p:nvSpPr>
          <p:cNvPr id="9" name="Foliennummernplatzhalter 8"/>
          <p:cNvSpPr>
            <a:spLocks noGrp="1"/>
          </p:cNvSpPr>
          <p:nvPr>
            <p:ph type="sldNum" sz="quarter" idx="12"/>
          </p:nvPr>
        </p:nvSpPr>
        <p:spPr>
          <a:xfrm>
            <a:off x="6553200" y="6248400"/>
            <a:ext cx="1905000" cy="457200"/>
          </a:xfrm>
        </p:spPr>
        <p:txBody>
          <a:bodyPr/>
          <a:lstStyle>
            <a:lvl1pPr>
              <a:defRPr/>
            </a:lvl1pPr>
          </a:lstStyle>
          <a:p>
            <a:fld id="{BF962B54-87DC-441A-B7AD-423A1717DB67}" type="slidenum">
              <a:rPr lang="en-US" altLang="de-DE"/>
              <a:pPr/>
              <a:t>‹Nr.›</a:t>
            </a:fld>
            <a:endParaRPr lang="en-US" altLang="de-DE"/>
          </a:p>
        </p:txBody>
      </p:sp>
    </p:spTree>
    <p:extLst>
      <p:ext uri="{BB962C8B-B14F-4D97-AF65-F5344CB8AC3E}">
        <p14:creationId xmlns:p14="http://schemas.microsoft.com/office/powerpoint/2010/main" val="1038767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5"/>
          <p:cNvSpPr>
            <a:spLocks noGrp="1"/>
          </p:cNvSpPr>
          <p:nvPr>
            <p:ph type="dt" sz="half" idx="10"/>
          </p:nvPr>
        </p:nvSpPr>
        <p:spPr>
          <a:xfrm>
            <a:off x="685800" y="6248400"/>
            <a:ext cx="1905000" cy="457200"/>
          </a:xfrm>
        </p:spPr>
        <p:txBody>
          <a:bodyPr/>
          <a:lstStyle>
            <a:lvl1pPr>
              <a:defRPr/>
            </a:lvl1pPr>
          </a:lstStyle>
          <a:p>
            <a:endParaRPr lang="en-US" altLang="de-DE"/>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en-US" altLang="de-DE"/>
              <a:t>Vier Nächte auf dem Calar Alto</a:t>
            </a:r>
          </a:p>
        </p:txBody>
      </p:sp>
      <p:sp>
        <p:nvSpPr>
          <p:cNvPr id="8" name="Foliennummernplatzhalter 7"/>
          <p:cNvSpPr>
            <a:spLocks noGrp="1"/>
          </p:cNvSpPr>
          <p:nvPr>
            <p:ph type="sldNum" sz="quarter" idx="12"/>
          </p:nvPr>
        </p:nvSpPr>
        <p:spPr>
          <a:xfrm>
            <a:off x="6553200" y="6248400"/>
            <a:ext cx="1905000" cy="457200"/>
          </a:xfrm>
        </p:spPr>
        <p:txBody>
          <a:bodyPr/>
          <a:lstStyle>
            <a:lvl1pPr>
              <a:defRPr/>
            </a:lvl1pPr>
          </a:lstStyle>
          <a:p>
            <a:fld id="{92B0ABAD-5AE2-4A1C-ABD0-F08F6C80F9D4}" type="slidenum">
              <a:rPr lang="en-US" altLang="de-DE"/>
              <a:pPr/>
              <a:t>‹Nr.›</a:t>
            </a:fld>
            <a:endParaRPr lang="en-US" altLang="de-DE"/>
          </a:p>
        </p:txBody>
      </p:sp>
    </p:spTree>
    <p:extLst>
      <p:ext uri="{BB962C8B-B14F-4D97-AF65-F5344CB8AC3E}">
        <p14:creationId xmlns:p14="http://schemas.microsoft.com/office/powerpoint/2010/main" val="707613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5"/>
          <p:cNvSpPr>
            <a:spLocks noGrp="1"/>
          </p:cNvSpPr>
          <p:nvPr>
            <p:ph type="dt" sz="half" idx="10"/>
          </p:nvPr>
        </p:nvSpPr>
        <p:spPr>
          <a:xfrm>
            <a:off x="685800" y="6248400"/>
            <a:ext cx="1905000" cy="457200"/>
          </a:xfrm>
        </p:spPr>
        <p:txBody>
          <a:bodyPr/>
          <a:lstStyle>
            <a:lvl1pPr>
              <a:defRPr/>
            </a:lvl1pPr>
          </a:lstStyle>
          <a:p>
            <a:endParaRPr lang="en-US" altLang="de-DE"/>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en-US" altLang="de-DE"/>
              <a:t>Vier Nächte auf dem Calar Alto</a:t>
            </a:r>
          </a:p>
        </p:txBody>
      </p:sp>
      <p:sp>
        <p:nvSpPr>
          <p:cNvPr id="8" name="Foliennummernplatzhalter 7"/>
          <p:cNvSpPr>
            <a:spLocks noGrp="1"/>
          </p:cNvSpPr>
          <p:nvPr>
            <p:ph type="sldNum" sz="quarter" idx="12"/>
          </p:nvPr>
        </p:nvSpPr>
        <p:spPr>
          <a:xfrm>
            <a:off x="6553200" y="6248400"/>
            <a:ext cx="1905000" cy="457200"/>
          </a:xfrm>
        </p:spPr>
        <p:txBody>
          <a:bodyPr/>
          <a:lstStyle>
            <a:lvl1pPr>
              <a:defRPr/>
            </a:lvl1pPr>
          </a:lstStyle>
          <a:p>
            <a:fld id="{4AED5C07-F424-47DE-8EAF-8D492AE769F6}" type="slidenum">
              <a:rPr lang="en-US" altLang="de-DE"/>
              <a:pPr/>
              <a:t>‹Nr.›</a:t>
            </a:fld>
            <a:endParaRPr lang="en-US" altLang="de-DE"/>
          </a:p>
        </p:txBody>
      </p:sp>
    </p:spTree>
    <p:extLst>
      <p:ext uri="{BB962C8B-B14F-4D97-AF65-F5344CB8AC3E}">
        <p14:creationId xmlns:p14="http://schemas.microsoft.com/office/powerpoint/2010/main" val="26070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5800" y="6248400"/>
            <a:ext cx="1905000" cy="457200"/>
          </a:xfrm>
        </p:spPr>
        <p:txBody>
          <a:bodyPr/>
          <a:lstStyle>
            <a:lvl1pPr>
              <a:defRPr/>
            </a:lvl1pPr>
          </a:lstStyle>
          <a:p>
            <a:endParaRPr lang="en-US" altLang="de-DE"/>
          </a:p>
        </p:txBody>
      </p:sp>
      <p:sp>
        <p:nvSpPr>
          <p:cNvPr id="6" name="Fußzeilenplatzhalter 5"/>
          <p:cNvSpPr>
            <a:spLocks noGrp="1"/>
          </p:cNvSpPr>
          <p:nvPr>
            <p:ph type="ftr" sz="quarter" idx="11"/>
          </p:nvPr>
        </p:nvSpPr>
        <p:spPr>
          <a:xfrm>
            <a:off x="3124200" y="6248400"/>
            <a:ext cx="2895600" cy="457200"/>
          </a:xfrm>
        </p:spPr>
        <p:txBody>
          <a:bodyPr/>
          <a:lstStyle>
            <a:lvl1pPr>
              <a:defRPr/>
            </a:lvl1pPr>
          </a:lstStyle>
          <a:p>
            <a:r>
              <a:rPr lang="en-US" altLang="de-DE"/>
              <a:t>Vier Nächte auf dem Calar Alto</a:t>
            </a:r>
          </a:p>
        </p:txBody>
      </p:sp>
      <p:sp>
        <p:nvSpPr>
          <p:cNvPr id="7" name="Foliennummernplatzhalter 6"/>
          <p:cNvSpPr>
            <a:spLocks noGrp="1"/>
          </p:cNvSpPr>
          <p:nvPr>
            <p:ph type="sldNum" sz="quarter" idx="12"/>
          </p:nvPr>
        </p:nvSpPr>
        <p:spPr>
          <a:xfrm>
            <a:off x="6553200" y="6248400"/>
            <a:ext cx="1905000" cy="457200"/>
          </a:xfrm>
        </p:spPr>
        <p:txBody>
          <a:bodyPr/>
          <a:lstStyle>
            <a:lvl1pPr>
              <a:defRPr/>
            </a:lvl1pPr>
          </a:lstStyle>
          <a:p>
            <a:fld id="{CBD7427D-3B3B-42B3-A6AB-CE511B1EDBBC}" type="slidenum">
              <a:rPr lang="en-US" altLang="de-DE"/>
              <a:pPr/>
              <a:t>‹Nr.›</a:t>
            </a:fld>
            <a:endParaRPr lang="en-US" altLang="de-DE"/>
          </a:p>
        </p:txBody>
      </p:sp>
    </p:spTree>
    <p:extLst>
      <p:ext uri="{BB962C8B-B14F-4D97-AF65-F5344CB8AC3E}">
        <p14:creationId xmlns:p14="http://schemas.microsoft.com/office/powerpoint/2010/main" val="123169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r>
              <a:rPr lang="en-US" altLang="de-DE"/>
              <a:t>Vier Nächte auf dem Calar Alto</a:t>
            </a:r>
          </a:p>
        </p:txBody>
      </p:sp>
      <p:sp>
        <p:nvSpPr>
          <p:cNvPr id="6" name="Foliennummernplatzhalter 5"/>
          <p:cNvSpPr>
            <a:spLocks noGrp="1"/>
          </p:cNvSpPr>
          <p:nvPr>
            <p:ph type="sldNum" sz="quarter" idx="12"/>
          </p:nvPr>
        </p:nvSpPr>
        <p:spPr/>
        <p:txBody>
          <a:bodyPr/>
          <a:lstStyle>
            <a:lvl1pPr>
              <a:defRPr/>
            </a:lvl1pPr>
          </a:lstStyle>
          <a:p>
            <a:fld id="{65E4F0D7-404F-4F14-A2D6-149C7C1FACC8}" type="slidenum">
              <a:rPr lang="en-US" altLang="de-DE"/>
              <a:pPr/>
              <a:t>‹Nr.›</a:t>
            </a:fld>
            <a:endParaRPr lang="en-US" altLang="de-DE"/>
          </a:p>
        </p:txBody>
      </p:sp>
    </p:spTree>
    <p:extLst>
      <p:ext uri="{BB962C8B-B14F-4D97-AF65-F5344CB8AC3E}">
        <p14:creationId xmlns:p14="http://schemas.microsoft.com/office/powerpoint/2010/main" val="58178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p>
        </p:txBody>
      </p:sp>
      <p:sp>
        <p:nvSpPr>
          <p:cNvPr id="5" name="Fußzeilenplatzhalter 4"/>
          <p:cNvSpPr>
            <a:spLocks noGrp="1"/>
          </p:cNvSpPr>
          <p:nvPr>
            <p:ph type="ftr" sz="quarter" idx="11"/>
          </p:nvPr>
        </p:nvSpPr>
        <p:spPr/>
        <p:txBody>
          <a:bodyPr/>
          <a:lstStyle>
            <a:lvl1pPr>
              <a:defRPr/>
            </a:lvl1pPr>
          </a:lstStyle>
          <a:p>
            <a:r>
              <a:rPr lang="en-US" altLang="de-DE"/>
              <a:t>Vier Nächte auf dem Calar Alto</a:t>
            </a:r>
          </a:p>
        </p:txBody>
      </p:sp>
      <p:sp>
        <p:nvSpPr>
          <p:cNvPr id="6" name="Foliennummernplatzhalter 5"/>
          <p:cNvSpPr>
            <a:spLocks noGrp="1"/>
          </p:cNvSpPr>
          <p:nvPr>
            <p:ph type="sldNum" sz="quarter" idx="12"/>
          </p:nvPr>
        </p:nvSpPr>
        <p:spPr/>
        <p:txBody>
          <a:bodyPr/>
          <a:lstStyle>
            <a:lvl1pPr>
              <a:defRPr/>
            </a:lvl1pPr>
          </a:lstStyle>
          <a:p>
            <a:fld id="{67AEA87D-BB24-4A36-A584-B5524ABEF0BE}" type="slidenum">
              <a:rPr lang="en-US" altLang="de-DE"/>
              <a:pPr/>
              <a:t>‹Nr.›</a:t>
            </a:fld>
            <a:endParaRPr lang="en-US" altLang="de-DE"/>
          </a:p>
        </p:txBody>
      </p:sp>
    </p:spTree>
    <p:extLst>
      <p:ext uri="{BB962C8B-B14F-4D97-AF65-F5344CB8AC3E}">
        <p14:creationId xmlns:p14="http://schemas.microsoft.com/office/powerpoint/2010/main" val="69597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p>
        </p:txBody>
      </p:sp>
      <p:sp>
        <p:nvSpPr>
          <p:cNvPr id="6" name="Fußzeilenplatzhalter 5"/>
          <p:cNvSpPr>
            <a:spLocks noGrp="1"/>
          </p:cNvSpPr>
          <p:nvPr>
            <p:ph type="ftr" sz="quarter" idx="11"/>
          </p:nvPr>
        </p:nvSpPr>
        <p:spPr/>
        <p:txBody>
          <a:bodyPr/>
          <a:lstStyle>
            <a:lvl1pPr>
              <a:defRPr/>
            </a:lvl1pPr>
          </a:lstStyle>
          <a:p>
            <a:r>
              <a:rPr lang="en-US" altLang="de-DE"/>
              <a:t>Vier Nächte auf dem Calar Alto</a:t>
            </a:r>
          </a:p>
        </p:txBody>
      </p:sp>
      <p:sp>
        <p:nvSpPr>
          <p:cNvPr id="7" name="Foliennummernplatzhalter 6"/>
          <p:cNvSpPr>
            <a:spLocks noGrp="1"/>
          </p:cNvSpPr>
          <p:nvPr>
            <p:ph type="sldNum" sz="quarter" idx="12"/>
          </p:nvPr>
        </p:nvSpPr>
        <p:spPr/>
        <p:txBody>
          <a:bodyPr/>
          <a:lstStyle>
            <a:lvl1pPr>
              <a:defRPr/>
            </a:lvl1pPr>
          </a:lstStyle>
          <a:p>
            <a:fld id="{0012D0C4-11A8-4060-AB82-552E05AC35D7}" type="slidenum">
              <a:rPr lang="en-US" altLang="de-DE"/>
              <a:pPr/>
              <a:t>‹Nr.›</a:t>
            </a:fld>
            <a:endParaRPr lang="en-US" altLang="de-DE"/>
          </a:p>
        </p:txBody>
      </p:sp>
    </p:spTree>
    <p:extLst>
      <p:ext uri="{BB962C8B-B14F-4D97-AF65-F5344CB8AC3E}">
        <p14:creationId xmlns:p14="http://schemas.microsoft.com/office/powerpoint/2010/main" val="321573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p>
        </p:txBody>
      </p:sp>
      <p:sp>
        <p:nvSpPr>
          <p:cNvPr id="8" name="Fußzeilenplatzhalter 7"/>
          <p:cNvSpPr>
            <a:spLocks noGrp="1"/>
          </p:cNvSpPr>
          <p:nvPr>
            <p:ph type="ftr" sz="quarter" idx="11"/>
          </p:nvPr>
        </p:nvSpPr>
        <p:spPr/>
        <p:txBody>
          <a:bodyPr/>
          <a:lstStyle>
            <a:lvl1pPr>
              <a:defRPr/>
            </a:lvl1pPr>
          </a:lstStyle>
          <a:p>
            <a:r>
              <a:rPr lang="en-US" altLang="de-DE"/>
              <a:t>Vier Nächte auf dem Calar Alto</a:t>
            </a:r>
          </a:p>
        </p:txBody>
      </p:sp>
      <p:sp>
        <p:nvSpPr>
          <p:cNvPr id="9" name="Foliennummernplatzhalter 8"/>
          <p:cNvSpPr>
            <a:spLocks noGrp="1"/>
          </p:cNvSpPr>
          <p:nvPr>
            <p:ph type="sldNum" sz="quarter" idx="12"/>
          </p:nvPr>
        </p:nvSpPr>
        <p:spPr/>
        <p:txBody>
          <a:bodyPr/>
          <a:lstStyle>
            <a:lvl1pPr>
              <a:defRPr/>
            </a:lvl1pPr>
          </a:lstStyle>
          <a:p>
            <a:fld id="{A13D9C50-4139-4F31-969D-EAE3660DCA37}" type="slidenum">
              <a:rPr lang="en-US" altLang="de-DE"/>
              <a:pPr/>
              <a:t>‹Nr.›</a:t>
            </a:fld>
            <a:endParaRPr lang="en-US" altLang="de-DE"/>
          </a:p>
        </p:txBody>
      </p:sp>
    </p:spTree>
    <p:extLst>
      <p:ext uri="{BB962C8B-B14F-4D97-AF65-F5344CB8AC3E}">
        <p14:creationId xmlns:p14="http://schemas.microsoft.com/office/powerpoint/2010/main" val="420988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p>
        </p:txBody>
      </p:sp>
      <p:sp>
        <p:nvSpPr>
          <p:cNvPr id="4" name="Fußzeilenplatzhalter 3"/>
          <p:cNvSpPr>
            <a:spLocks noGrp="1"/>
          </p:cNvSpPr>
          <p:nvPr>
            <p:ph type="ftr" sz="quarter" idx="11"/>
          </p:nvPr>
        </p:nvSpPr>
        <p:spPr/>
        <p:txBody>
          <a:bodyPr/>
          <a:lstStyle>
            <a:lvl1pPr>
              <a:defRPr/>
            </a:lvl1pPr>
          </a:lstStyle>
          <a:p>
            <a:r>
              <a:rPr lang="en-US" altLang="de-DE"/>
              <a:t>Vier Nächte auf dem Calar Alto</a:t>
            </a:r>
          </a:p>
        </p:txBody>
      </p:sp>
      <p:sp>
        <p:nvSpPr>
          <p:cNvPr id="5" name="Foliennummernplatzhalter 4"/>
          <p:cNvSpPr>
            <a:spLocks noGrp="1"/>
          </p:cNvSpPr>
          <p:nvPr>
            <p:ph type="sldNum" sz="quarter" idx="12"/>
          </p:nvPr>
        </p:nvSpPr>
        <p:spPr/>
        <p:txBody>
          <a:bodyPr/>
          <a:lstStyle>
            <a:lvl1pPr>
              <a:defRPr/>
            </a:lvl1pPr>
          </a:lstStyle>
          <a:p>
            <a:fld id="{96AE1584-3E7F-4E2E-B278-7D81A619E2A1}" type="slidenum">
              <a:rPr lang="en-US" altLang="de-DE"/>
              <a:pPr/>
              <a:t>‹Nr.›</a:t>
            </a:fld>
            <a:endParaRPr lang="en-US" altLang="de-DE"/>
          </a:p>
        </p:txBody>
      </p:sp>
    </p:spTree>
    <p:extLst>
      <p:ext uri="{BB962C8B-B14F-4D97-AF65-F5344CB8AC3E}">
        <p14:creationId xmlns:p14="http://schemas.microsoft.com/office/powerpoint/2010/main" val="330967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p>
        </p:txBody>
      </p:sp>
      <p:sp>
        <p:nvSpPr>
          <p:cNvPr id="3" name="Fußzeilenplatzhalter 2"/>
          <p:cNvSpPr>
            <a:spLocks noGrp="1"/>
          </p:cNvSpPr>
          <p:nvPr>
            <p:ph type="ftr" sz="quarter" idx="11"/>
          </p:nvPr>
        </p:nvSpPr>
        <p:spPr/>
        <p:txBody>
          <a:bodyPr/>
          <a:lstStyle>
            <a:lvl1pPr>
              <a:defRPr/>
            </a:lvl1pPr>
          </a:lstStyle>
          <a:p>
            <a:r>
              <a:rPr lang="en-US" altLang="de-DE"/>
              <a:t>Vier Nächte auf dem Calar Alto</a:t>
            </a:r>
          </a:p>
        </p:txBody>
      </p:sp>
      <p:sp>
        <p:nvSpPr>
          <p:cNvPr id="4" name="Foliennummernplatzhalter 3"/>
          <p:cNvSpPr>
            <a:spLocks noGrp="1"/>
          </p:cNvSpPr>
          <p:nvPr>
            <p:ph type="sldNum" sz="quarter" idx="12"/>
          </p:nvPr>
        </p:nvSpPr>
        <p:spPr/>
        <p:txBody>
          <a:bodyPr/>
          <a:lstStyle>
            <a:lvl1pPr>
              <a:defRPr/>
            </a:lvl1pPr>
          </a:lstStyle>
          <a:p>
            <a:fld id="{F2F8AE6D-181B-49D3-8552-A734F925BF17}" type="slidenum">
              <a:rPr lang="en-US" altLang="de-DE"/>
              <a:pPr/>
              <a:t>‹Nr.›</a:t>
            </a:fld>
            <a:endParaRPr lang="en-US" altLang="de-DE"/>
          </a:p>
        </p:txBody>
      </p:sp>
    </p:spTree>
    <p:extLst>
      <p:ext uri="{BB962C8B-B14F-4D97-AF65-F5344CB8AC3E}">
        <p14:creationId xmlns:p14="http://schemas.microsoft.com/office/powerpoint/2010/main" val="212154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p>
        </p:txBody>
      </p:sp>
      <p:sp>
        <p:nvSpPr>
          <p:cNvPr id="6" name="Fußzeilenplatzhalter 5"/>
          <p:cNvSpPr>
            <a:spLocks noGrp="1"/>
          </p:cNvSpPr>
          <p:nvPr>
            <p:ph type="ftr" sz="quarter" idx="11"/>
          </p:nvPr>
        </p:nvSpPr>
        <p:spPr/>
        <p:txBody>
          <a:bodyPr/>
          <a:lstStyle>
            <a:lvl1pPr>
              <a:defRPr/>
            </a:lvl1pPr>
          </a:lstStyle>
          <a:p>
            <a:r>
              <a:rPr lang="en-US" altLang="de-DE"/>
              <a:t>Vier Nächte auf dem Calar Alto</a:t>
            </a:r>
          </a:p>
        </p:txBody>
      </p:sp>
      <p:sp>
        <p:nvSpPr>
          <p:cNvPr id="7" name="Foliennummernplatzhalter 6"/>
          <p:cNvSpPr>
            <a:spLocks noGrp="1"/>
          </p:cNvSpPr>
          <p:nvPr>
            <p:ph type="sldNum" sz="quarter" idx="12"/>
          </p:nvPr>
        </p:nvSpPr>
        <p:spPr/>
        <p:txBody>
          <a:bodyPr/>
          <a:lstStyle>
            <a:lvl1pPr>
              <a:defRPr/>
            </a:lvl1pPr>
          </a:lstStyle>
          <a:p>
            <a:fld id="{BC90CD7F-6BA2-48C2-8AB3-DEC3ACD9FA6E}" type="slidenum">
              <a:rPr lang="en-US" altLang="de-DE"/>
              <a:pPr/>
              <a:t>‹Nr.›</a:t>
            </a:fld>
            <a:endParaRPr lang="en-US" altLang="de-DE"/>
          </a:p>
        </p:txBody>
      </p:sp>
    </p:spTree>
    <p:extLst>
      <p:ext uri="{BB962C8B-B14F-4D97-AF65-F5344CB8AC3E}">
        <p14:creationId xmlns:p14="http://schemas.microsoft.com/office/powerpoint/2010/main" val="167747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p>
        </p:txBody>
      </p:sp>
      <p:sp>
        <p:nvSpPr>
          <p:cNvPr id="6" name="Fußzeilenplatzhalter 5"/>
          <p:cNvSpPr>
            <a:spLocks noGrp="1"/>
          </p:cNvSpPr>
          <p:nvPr>
            <p:ph type="ftr" sz="quarter" idx="11"/>
          </p:nvPr>
        </p:nvSpPr>
        <p:spPr/>
        <p:txBody>
          <a:bodyPr/>
          <a:lstStyle>
            <a:lvl1pPr>
              <a:defRPr/>
            </a:lvl1pPr>
          </a:lstStyle>
          <a:p>
            <a:r>
              <a:rPr lang="en-US" altLang="de-DE"/>
              <a:t>Vier Nächte auf dem Calar Alto</a:t>
            </a:r>
          </a:p>
        </p:txBody>
      </p:sp>
      <p:sp>
        <p:nvSpPr>
          <p:cNvPr id="7" name="Foliennummernplatzhalter 6"/>
          <p:cNvSpPr>
            <a:spLocks noGrp="1"/>
          </p:cNvSpPr>
          <p:nvPr>
            <p:ph type="sldNum" sz="quarter" idx="12"/>
          </p:nvPr>
        </p:nvSpPr>
        <p:spPr/>
        <p:txBody>
          <a:bodyPr/>
          <a:lstStyle>
            <a:lvl1pPr>
              <a:defRPr/>
            </a:lvl1pPr>
          </a:lstStyle>
          <a:p>
            <a:fld id="{877AF57F-5BBB-40F4-AB92-2D33FC17E721}" type="slidenum">
              <a:rPr lang="en-US" altLang="de-DE"/>
              <a:pPr/>
              <a:t>‹Nr.›</a:t>
            </a:fld>
            <a:endParaRPr lang="en-US" altLang="de-DE"/>
          </a:p>
        </p:txBody>
      </p:sp>
    </p:spTree>
    <p:extLst>
      <p:ext uri="{BB962C8B-B14F-4D97-AF65-F5344CB8AC3E}">
        <p14:creationId xmlns:p14="http://schemas.microsoft.com/office/powerpoint/2010/main" val="27354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9011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011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1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1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1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2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2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2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123"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90124"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90125"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de-DE"/>
          </a:p>
        </p:txBody>
      </p:sp>
      <p:sp>
        <p:nvSpPr>
          <p:cNvPr id="90126"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altLang="de-DE"/>
              <a:t>Vier Nächte auf dem Calar Alto</a:t>
            </a:r>
          </a:p>
        </p:txBody>
      </p:sp>
      <p:sp>
        <p:nvSpPr>
          <p:cNvPr id="90127"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8D0BEE7-F955-4209-AE43-15B06BA1AE5C}" type="slidenum">
              <a:rPr lang="en-US" altLang="de-DE"/>
              <a:pPr/>
              <a:t>‹Nr.›</a:t>
            </a:fld>
            <a:endParaRPr lang="en-US" altLang="de-DE"/>
          </a:p>
        </p:txBody>
      </p:sp>
    </p:spTree>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0-#ppt_w/2"/>
                                          </p:val>
                                        </p:tav>
                                        <p:tav tm="100000">
                                          <p:val>
                                            <p:strVal val="#ppt_x"/>
                                          </p:val>
                                        </p:tav>
                                      </p:tavLst>
                                    </p:anim>
                                    <p:anim calcmode="lin" valueType="num">
                                      <p:cBhvr additive="base">
                                        <p:cTn id="8" dur="500" fill="hold"/>
                                        <p:tgtEl>
                                          <p:spTgt spid="9011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01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2.bin"/><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fa.harvard.edu/iau/mpc.html" TargetMode="Externa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upload.wikimedia.org/wikipedia/en/6/6b/Iau_wb.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38.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2.jpe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comments" Target="../comments/commen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jpeg"/><Relationship Id="rId5" Type="http://schemas.openxmlformats.org/officeDocument/2006/relationships/image" Target="../media/image39.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comments" Target="../comments/comment6.xml"/><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7.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2.gif"/></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hyperlink" Target="http://de.wikipedia.org/wiki/Turin" TargetMode="External"/><Relationship Id="rId13" Type="http://schemas.openxmlformats.org/officeDocument/2006/relationships/hyperlink" Target="http://de.wikipedia.org/wiki/Mathematiker" TargetMode="External"/><Relationship Id="rId3" Type="http://schemas.openxmlformats.org/officeDocument/2006/relationships/image" Target="../media/image5.png"/><Relationship Id="rId7" Type="http://schemas.openxmlformats.org/officeDocument/2006/relationships/hyperlink" Target="http://de.wikipedia.org/wiki/1736" TargetMode="External"/><Relationship Id="rId12" Type="http://schemas.openxmlformats.org/officeDocument/2006/relationships/hyperlink" Target="http://de.wikipedia.org/wiki/Italien" TargetMode="External"/><Relationship Id="rId2" Type="http://schemas.openxmlformats.org/officeDocument/2006/relationships/image" Target="../media/image4.png"/><Relationship Id="rId16"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de.wikipedia.org/wiki/25._Januar" TargetMode="External"/><Relationship Id="rId11" Type="http://schemas.openxmlformats.org/officeDocument/2006/relationships/hyperlink" Target="http://de.wikipedia.org/wiki/Paris" TargetMode="External"/><Relationship Id="rId5" Type="http://schemas.openxmlformats.org/officeDocument/2006/relationships/hyperlink" Target="http://de.wikipedia.org/wiki/Lagrange-Punkt" TargetMode="External"/><Relationship Id="rId15" Type="http://schemas.openxmlformats.org/officeDocument/2006/relationships/hyperlink" Target="http://upload.wikimedia.org/wikipedia/commons/1/13/Joseph-Louis_Lagrange.jpeg" TargetMode="External"/><Relationship Id="rId10" Type="http://schemas.openxmlformats.org/officeDocument/2006/relationships/hyperlink" Target="http://de.wikipedia.org/wiki/1813" TargetMode="External"/><Relationship Id="rId4" Type="http://schemas.openxmlformats.org/officeDocument/2006/relationships/image" Target="../media/image6.png"/><Relationship Id="rId9" Type="http://schemas.openxmlformats.org/officeDocument/2006/relationships/hyperlink" Target="http://de.wikipedia.org/wiki/10._April" TargetMode="External"/><Relationship Id="rId14" Type="http://schemas.openxmlformats.org/officeDocument/2006/relationships/hyperlink" Target="http://de.wikipedia.org/wiki/Astronom"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8.png"/><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7.gif"/><Relationship Id="rId5" Type="http://schemas.openxmlformats.org/officeDocument/2006/relationships/image" Target="../media/image66.png"/><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72.gif"/></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notesSlide" Target="../notesSlides/notesSlide23.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76.png"/><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1.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94.gif"/></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wiki/Himmelsk%C3%B6rper"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upload.wikimedia.org/wikipedia/de/6/60/SternwarteGothaSeeberg.jpg" TargetMode="External"/><Relationship Id="rId5" Type="http://schemas.openxmlformats.org/officeDocument/2006/relationships/image" Target="../media/image22.jpeg"/><Relationship Id="rId4" Type="http://schemas.openxmlformats.org/officeDocument/2006/relationships/hyperlink" Target="http://upload.wikimedia.org/wikipedia/de/7/73/Franz_Xaver_von_ZachMC.jp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6786" name="Picture 2" descr="PICT178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4288"/>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6787" name="Rectangle 3"/>
          <p:cNvSpPr>
            <a:spLocks noGrp="1" noChangeArrowheads="1"/>
          </p:cNvSpPr>
          <p:nvPr>
            <p:ph type="title"/>
          </p:nvPr>
        </p:nvSpPr>
        <p:spPr>
          <a:xfrm>
            <a:off x="-36513" y="-171450"/>
            <a:ext cx="7524751" cy="1368425"/>
          </a:xfrm>
        </p:spPr>
        <p:txBody>
          <a:bodyPr/>
          <a:lstStyle/>
          <a:p>
            <a:r>
              <a:rPr lang="de-DE" altLang="de-DE" sz="3600" b="1">
                <a:solidFill>
                  <a:schemeClr val="accent1"/>
                </a:solidFill>
                <a:latin typeface="Arial" charset="0"/>
              </a:rPr>
              <a:t>Frankfurter kleine Planeten</a:t>
            </a:r>
          </a:p>
        </p:txBody>
      </p:sp>
      <p:sp>
        <p:nvSpPr>
          <p:cNvPr id="246788" name="Rectangle 4"/>
          <p:cNvSpPr>
            <a:spLocks noChangeArrowheads="1"/>
          </p:cNvSpPr>
          <p:nvPr/>
        </p:nvSpPr>
        <p:spPr bwMode="auto">
          <a:xfrm>
            <a:off x="7672388" y="6092825"/>
            <a:ext cx="1471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Foto: Klaus Krefft</a:t>
            </a:r>
          </a:p>
        </p:txBody>
      </p:sp>
      <p:sp>
        <p:nvSpPr>
          <p:cNvPr id="246789" name="Rectangle 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246790" name="Picture 6" descr="isis_blau"/>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739063" y="9525"/>
            <a:ext cx="1404937" cy="1395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246790"/>
                                        </p:tgtEl>
                                        <p:attrNameLst>
                                          <p:attrName>style.visibility</p:attrName>
                                        </p:attrNameLst>
                                      </p:cBhvr>
                                      <p:to>
                                        <p:strVal val="visible"/>
                                      </p:to>
                                    </p:set>
                                    <p:animEffect transition="in" filter="fade">
                                      <p:cBhvr>
                                        <p:cTn id="7" dur="2000"/>
                                        <p:tgtEl>
                                          <p:spTgt spid="246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7" name="Rectangle 3"/>
          <p:cNvSpPr>
            <a:spLocks noChangeArrowheads="1"/>
          </p:cNvSpPr>
          <p:nvPr/>
        </p:nvSpPr>
        <p:spPr bwMode="auto">
          <a:xfrm>
            <a:off x="4137025" y="287338"/>
            <a:ext cx="4573588"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algn="l"/>
            <a:r>
              <a:rPr kumimoji="0" lang="en-US" altLang="de-DE" sz="2000" b="1">
                <a:solidFill>
                  <a:srgbClr val="D5D5D5"/>
                </a:solidFill>
                <a:latin typeface="Lucida Sans Unicode" pitchFamily="34" charset="0"/>
              </a:rPr>
              <a:t>Entdeckung und Astrometrie von Asteroiden im 19. Jahrhundert</a:t>
            </a:r>
            <a:endParaRPr kumimoji="0" lang="en-US" altLang="de-DE"/>
          </a:p>
        </p:txBody>
      </p:sp>
      <p:sp>
        <p:nvSpPr>
          <p:cNvPr id="282628" name="Line 4"/>
          <p:cNvSpPr>
            <a:spLocks noChangeShapeType="1"/>
          </p:cNvSpPr>
          <p:nvPr/>
        </p:nvSpPr>
        <p:spPr bwMode="auto">
          <a:xfrm>
            <a:off x="4149725"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82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1330325"/>
            <a:ext cx="3375025"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2630" name="Text Box 6"/>
          <p:cNvSpPr txBox="1">
            <a:spLocks noChangeArrowheads="1"/>
          </p:cNvSpPr>
          <p:nvPr/>
        </p:nvSpPr>
        <p:spPr bwMode="auto">
          <a:xfrm>
            <a:off x="4216400" y="1366838"/>
            <a:ext cx="49276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1600" b="1">
                <a:solidFill>
                  <a:srgbClr val="D5D5D5"/>
                </a:solidFill>
                <a:latin typeface="Lucida Sans Unicode" pitchFamily="34" charset="0"/>
              </a:rPr>
              <a:t>Die Asteroiden wurden visuell gesucht und mittels Teilkreisinstrumente deren Position vermessen.</a:t>
            </a:r>
          </a:p>
          <a:p>
            <a:endParaRPr kumimoji="0" lang="de-DE" altLang="de-DE" sz="1600">
              <a:solidFill>
                <a:srgbClr val="D5D5D5"/>
              </a:solidFill>
              <a:latin typeface="Lucida Sans Unicode" pitchFamily="34" charset="0"/>
            </a:endParaRPr>
          </a:p>
          <a:p>
            <a:r>
              <a:rPr kumimoji="0" lang="de-DE" altLang="de-DE" sz="1600" b="1">
                <a:solidFill>
                  <a:srgbClr val="D5D5D5"/>
                </a:solidFill>
                <a:latin typeface="Lucida Sans Unicode" pitchFamily="34" charset="0"/>
              </a:rPr>
              <a:t>Instrument mit dem Guiseppe Piazzi im Jahr 1801 den CERES entdeckte und 22 Positionen gemessen hatte.</a:t>
            </a:r>
          </a:p>
          <a:p>
            <a:endParaRPr kumimoji="0" lang="de-DE" altLang="de-DE" sz="1600" b="1">
              <a:solidFill>
                <a:srgbClr val="D5D5D5"/>
              </a:solidFill>
              <a:latin typeface="Lucida Sans Unicode" pitchFamily="34" charset="0"/>
            </a:endParaRPr>
          </a:p>
          <a:p>
            <a:pPr>
              <a:buFontTx/>
              <a:buChar char="•"/>
            </a:pPr>
            <a:r>
              <a:rPr kumimoji="0" lang="de-DE" altLang="de-DE" sz="1600" b="1">
                <a:solidFill>
                  <a:srgbClr val="D5D5D5"/>
                </a:solidFill>
                <a:latin typeface="Lucida Sans Unicode" pitchFamily="34" charset="0"/>
              </a:rPr>
              <a:t>Gesamthöhe 2,8 m</a:t>
            </a:r>
          </a:p>
          <a:p>
            <a:pPr>
              <a:buFontTx/>
              <a:buChar char="•"/>
            </a:pPr>
            <a:r>
              <a:rPr kumimoji="0" lang="de-DE" altLang="de-DE" sz="1600" b="1">
                <a:solidFill>
                  <a:srgbClr val="D5D5D5"/>
                </a:solidFill>
                <a:latin typeface="Lucida Sans Unicode" pitchFamily="34" charset="0"/>
              </a:rPr>
              <a:t>Linsenteleskop mit 7,5 cm Öffnung</a:t>
            </a:r>
          </a:p>
          <a:p>
            <a:pPr>
              <a:buFontTx/>
              <a:buChar char="•"/>
            </a:pPr>
            <a:r>
              <a:rPr kumimoji="0" lang="de-DE" altLang="de-DE" sz="1600" b="1">
                <a:solidFill>
                  <a:srgbClr val="D5D5D5"/>
                </a:solidFill>
                <a:latin typeface="Lucida Sans Unicode" pitchFamily="34" charset="0"/>
              </a:rPr>
              <a:t>Es hatte sehr genaue Kreisskalen</a:t>
            </a:r>
          </a:p>
          <a:p>
            <a:pPr>
              <a:buFontTx/>
              <a:buChar char="•"/>
            </a:pPr>
            <a:r>
              <a:rPr kumimoji="0" lang="de-DE" altLang="de-DE" sz="1600" b="1">
                <a:solidFill>
                  <a:srgbClr val="D5D5D5"/>
                </a:solidFill>
                <a:latin typeface="Lucida Sans Unicode" pitchFamily="34" charset="0"/>
              </a:rPr>
              <a:t>Höhenteilkreis mit 1,5 m Durchmesser</a:t>
            </a:r>
          </a:p>
          <a:p>
            <a:pPr>
              <a:buFontTx/>
              <a:buChar char="•"/>
            </a:pPr>
            <a:r>
              <a:rPr kumimoji="0" lang="de-DE" altLang="de-DE" sz="1600" b="1">
                <a:solidFill>
                  <a:srgbClr val="D5D5D5"/>
                </a:solidFill>
                <a:latin typeface="Lucida Sans Unicode" pitchFamily="34" charset="0"/>
              </a:rPr>
              <a:t>Horizontkreis mit 0,9 m Durchmesser</a:t>
            </a:r>
          </a:p>
          <a:p>
            <a:pPr>
              <a:buFontTx/>
              <a:buChar char="•"/>
            </a:pPr>
            <a:endParaRPr kumimoji="0" lang="de-DE" altLang="de-DE" sz="1600" b="1">
              <a:solidFill>
                <a:srgbClr val="D5D5D5"/>
              </a:solidFill>
              <a:latin typeface="Lucida Sans Unicode" pitchFamily="34" charset="0"/>
            </a:endParaRPr>
          </a:p>
          <a:p>
            <a:endParaRPr kumimoji="0" lang="de-DE" altLang="de-DE" sz="1600" b="1">
              <a:solidFill>
                <a:srgbClr val="D5D5D5"/>
              </a:solidFill>
              <a:latin typeface="Lucida Sans Unicode" pitchFamily="34" charset="0"/>
            </a:endParaRPr>
          </a:p>
          <a:p>
            <a:r>
              <a:rPr kumimoji="0" lang="de-DE" altLang="de-DE" sz="1400" b="1">
                <a:solidFill>
                  <a:srgbClr val="D5D5D5"/>
                </a:solidFill>
                <a:latin typeface="Lucida Sans Unicode" pitchFamily="34" charset="0"/>
              </a:rPr>
              <a:t>Ceres Entdeckungsgerät</a:t>
            </a:r>
          </a:p>
          <a:p>
            <a:r>
              <a:rPr kumimoji="0" lang="de-DE" altLang="de-DE" sz="1400" b="1">
                <a:solidFill>
                  <a:srgbClr val="D5D5D5"/>
                </a:solidFill>
                <a:latin typeface="Lucida Sans Unicode" pitchFamily="34" charset="0"/>
              </a:rPr>
              <a:t>Hersteller: Jesse Ramsden (London 1789)</a:t>
            </a:r>
          </a:p>
          <a:p>
            <a:r>
              <a:rPr kumimoji="0" lang="de-DE" altLang="de-DE" sz="1400" b="1">
                <a:solidFill>
                  <a:srgbClr val="D5D5D5"/>
                </a:solidFill>
                <a:latin typeface="Lucida Sans Unicode" pitchFamily="34" charset="0"/>
              </a:rPr>
              <a:t>Das Gerät befindet sich im Museum des Observatoriums von Palermo</a:t>
            </a:r>
          </a:p>
        </p:txBody>
      </p:sp>
      <p:sp>
        <p:nvSpPr>
          <p:cNvPr id="282633" name="Rectangle 9"/>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3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2630">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2630">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263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2630">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263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0"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50" name="Text Box 2"/>
          <p:cNvSpPr txBox="1">
            <a:spLocks noChangeArrowheads="1"/>
          </p:cNvSpPr>
          <p:nvPr/>
        </p:nvSpPr>
        <p:spPr bwMode="auto">
          <a:xfrm>
            <a:off x="4186238" y="908050"/>
            <a:ext cx="4562475"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kumimoji="1" sz="2400">
                <a:solidFill>
                  <a:schemeClr val="tx1"/>
                </a:solidFill>
                <a:latin typeface="Times New Roman" pitchFamily="18" charset="0"/>
              </a:defRPr>
            </a:lvl1pPr>
            <a:lvl2pPr marL="1085850" indent="-457200">
              <a:defRPr kumimoji="1" sz="2400">
                <a:solidFill>
                  <a:schemeClr val="tx1"/>
                </a:solidFill>
                <a:latin typeface="Times New Roman" pitchFamily="18" charset="0"/>
              </a:defRPr>
            </a:lvl2pPr>
            <a:lvl3pPr marL="1722438" indent="-457200">
              <a:defRPr kumimoji="1" sz="2400">
                <a:solidFill>
                  <a:schemeClr val="tx1"/>
                </a:solidFill>
                <a:latin typeface="Times New Roman" pitchFamily="18" charset="0"/>
              </a:defRPr>
            </a:lvl3pPr>
            <a:lvl4pPr marL="2359025" indent="-457200">
              <a:defRPr kumimoji="1" sz="2400">
                <a:solidFill>
                  <a:schemeClr val="tx1"/>
                </a:solidFill>
                <a:latin typeface="Times New Roman" pitchFamily="18" charset="0"/>
              </a:defRPr>
            </a:lvl4pPr>
            <a:lvl5pPr marL="2995613" indent="-457200">
              <a:defRPr kumimoji="1" sz="2400">
                <a:solidFill>
                  <a:schemeClr val="tx1"/>
                </a:solidFill>
                <a:latin typeface="Times New Roman" pitchFamily="18" charset="0"/>
              </a:defRPr>
            </a:lvl5pPr>
            <a:lvl6pPr marL="3452813" indent="-457200" eaLnBrk="0" fontAlgn="base" hangingPunct="0">
              <a:spcBef>
                <a:spcPct val="0"/>
              </a:spcBef>
              <a:spcAft>
                <a:spcPct val="0"/>
              </a:spcAft>
              <a:defRPr kumimoji="1" sz="2400">
                <a:solidFill>
                  <a:schemeClr val="tx1"/>
                </a:solidFill>
                <a:latin typeface="Times New Roman" pitchFamily="18" charset="0"/>
              </a:defRPr>
            </a:lvl6pPr>
            <a:lvl7pPr marL="3910013" indent="-457200" eaLnBrk="0" fontAlgn="base" hangingPunct="0">
              <a:spcBef>
                <a:spcPct val="0"/>
              </a:spcBef>
              <a:spcAft>
                <a:spcPct val="0"/>
              </a:spcAft>
              <a:defRPr kumimoji="1" sz="2400">
                <a:solidFill>
                  <a:schemeClr val="tx1"/>
                </a:solidFill>
                <a:latin typeface="Times New Roman" pitchFamily="18" charset="0"/>
              </a:defRPr>
            </a:lvl7pPr>
            <a:lvl8pPr marL="4367213" indent="-457200" eaLnBrk="0" fontAlgn="base" hangingPunct="0">
              <a:spcBef>
                <a:spcPct val="0"/>
              </a:spcBef>
              <a:spcAft>
                <a:spcPct val="0"/>
              </a:spcAft>
              <a:defRPr kumimoji="1" sz="2400">
                <a:solidFill>
                  <a:schemeClr val="tx1"/>
                </a:solidFill>
                <a:latin typeface="Times New Roman" pitchFamily="18" charset="0"/>
              </a:defRPr>
            </a:lvl8pPr>
            <a:lvl9pPr marL="4824413" indent="-4572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buFontTx/>
              <a:buChar char="•"/>
            </a:pPr>
            <a:r>
              <a:rPr kumimoji="0" lang="de-DE" altLang="de-DE" sz="1600" b="1">
                <a:solidFill>
                  <a:srgbClr val="D5D5D5"/>
                </a:solidFill>
                <a:latin typeface="Lucida Sans Unicode" pitchFamily="34" charset="0"/>
              </a:rPr>
              <a:t>Fotografische Suche nach Asteroiden wurde 1891 von Max Wolf auf der Landessternwarte eingeführt.</a:t>
            </a:r>
          </a:p>
          <a:p>
            <a:pPr>
              <a:buFontTx/>
              <a:buChar char="•"/>
            </a:pPr>
            <a:r>
              <a:rPr kumimoji="0" lang="de-DE" altLang="de-DE" sz="1600" b="1">
                <a:solidFill>
                  <a:srgbClr val="D5D5D5"/>
                </a:solidFill>
                <a:latin typeface="Lucida Sans Unicode" pitchFamily="34" charset="0"/>
              </a:rPr>
              <a:t>Mittels Blinkkomparator wurden die bewegten Objekte gefunden. </a:t>
            </a:r>
          </a:p>
          <a:p>
            <a:pPr>
              <a:buFontTx/>
              <a:buChar char="•"/>
            </a:pPr>
            <a:r>
              <a:rPr kumimoji="0" lang="de-DE" altLang="de-DE" sz="1600" b="1">
                <a:solidFill>
                  <a:srgbClr val="D5D5D5"/>
                </a:solidFill>
                <a:latin typeface="Lucida Sans Unicode" pitchFamily="34" charset="0"/>
              </a:rPr>
              <a:t>Mittels Koordinatenmesstisch wurden die Positionen der Asteroiden im Vergleich zu den Sternen vermessen und vom x-y Koordinatensystem des Messtisches in Himmelskoordinaten umgerechnet</a:t>
            </a:r>
            <a:r>
              <a:rPr kumimoji="0" lang="de-DE" altLang="de-DE" sz="1600">
                <a:solidFill>
                  <a:srgbClr val="D5D5D5"/>
                </a:solidFill>
                <a:latin typeface="Lucida Sans Unicode" pitchFamily="34" charset="0"/>
              </a:rPr>
              <a:t>.</a:t>
            </a:r>
          </a:p>
          <a:p>
            <a:pPr>
              <a:buFontTx/>
              <a:buChar char="•"/>
            </a:pPr>
            <a:endParaRPr kumimoji="0" lang="de-DE" altLang="de-DE" sz="1200">
              <a:solidFill>
                <a:srgbClr val="D5D5D5"/>
              </a:solidFill>
              <a:latin typeface="Lucida Sans Unicode" pitchFamily="34" charset="0"/>
            </a:endParaRPr>
          </a:p>
        </p:txBody>
      </p:sp>
      <p:sp>
        <p:nvSpPr>
          <p:cNvPr id="283651" name="Line 3"/>
          <p:cNvSpPr>
            <a:spLocks noChangeShapeType="1"/>
          </p:cNvSpPr>
          <p:nvPr/>
        </p:nvSpPr>
        <p:spPr bwMode="auto">
          <a:xfrm>
            <a:off x="-492125" y="56515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3653" name="Comment 5"/>
          <p:cNvSpPr>
            <a:spLocks noChangeArrowheads="1"/>
          </p:cNvSpPr>
          <p:nvPr/>
        </p:nvSpPr>
        <p:spPr bwMode="auto">
          <a:xfrm>
            <a:off x="1073150" y="-1239838"/>
            <a:ext cx="2825750" cy="831850"/>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200" b="1">
                <a:solidFill>
                  <a:schemeClr val="bg2"/>
                </a:solidFill>
                <a:latin typeface="Arial" charset="0"/>
              </a:rPr>
              <a:t>Fotografische Suche nach Asteroiden wurde 1891 von Max Wolf auf der Landessternwarte eingeführt.</a:t>
            </a:r>
            <a:endParaRPr kumimoji="0" lang="de-DE" altLang="de-DE" sz="1200">
              <a:solidFill>
                <a:schemeClr val="bg2"/>
              </a:solidFill>
              <a:latin typeface="Arial" charset="0"/>
            </a:endParaRPr>
          </a:p>
        </p:txBody>
      </p:sp>
      <p:graphicFrame>
        <p:nvGraphicFramePr>
          <p:cNvPr id="283656" name="Object 8"/>
          <p:cNvGraphicFramePr>
            <a:graphicFrameLocks noGrp="1" noChangeAspect="1"/>
          </p:cNvGraphicFramePr>
          <p:nvPr>
            <p:ph sz="quarter" idx="1"/>
          </p:nvPr>
        </p:nvGraphicFramePr>
        <p:xfrm>
          <a:off x="881063" y="482600"/>
          <a:ext cx="3011487" cy="2185988"/>
        </p:xfrm>
        <a:graphic>
          <a:graphicData uri="http://schemas.openxmlformats.org/presentationml/2006/ole">
            <mc:AlternateContent xmlns:mc="http://schemas.openxmlformats.org/markup-compatibility/2006">
              <mc:Choice xmlns:v="urn:schemas-microsoft-com:vml" Requires="v">
                <p:oleObj spid="_x0000_s283665" name="Photo Editor Photo" r:id="rId3" imgW="3753374" imgH="2723810" progId="MSPhotoEd.3">
                  <p:embed/>
                </p:oleObj>
              </mc:Choice>
              <mc:Fallback>
                <p:oleObj name="Photo Editor Photo" r:id="rId3" imgW="3753374" imgH="2723810" progId="MSPhotoEd.3">
                  <p:embed/>
                  <p:pic>
                    <p:nvPicPr>
                      <p:cNvPr id="0"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3" y="482600"/>
                        <a:ext cx="3011487"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3657" name="Picture 9" descr="image001"/>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4470400" y="3463925"/>
            <a:ext cx="3341688" cy="2120900"/>
          </a:xfrm>
          <a:noFill/>
          <a:ln/>
        </p:spPr>
      </p:pic>
      <p:sp>
        <p:nvSpPr>
          <p:cNvPr id="283658" name="Rectangle 10"/>
          <p:cNvSpPr>
            <a:spLocks noChangeArrowheads="1"/>
          </p:cNvSpPr>
          <p:nvPr/>
        </p:nvSpPr>
        <p:spPr bwMode="auto">
          <a:xfrm>
            <a:off x="4189413" y="44450"/>
            <a:ext cx="47037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algn="l"/>
            <a:r>
              <a:rPr kumimoji="0" lang="en-US" altLang="de-DE" sz="2000" b="1">
                <a:solidFill>
                  <a:srgbClr val="D5D5D5"/>
                </a:solidFill>
                <a:latin typeface="Lucida Sans Unicode" pitchFamily="34" charset="0"/>
              </a:rPr>
              <a:t>Entdeckung und Astrometrie von Asteroiden im 20. Jahrhundert</a:t>
            </a:r>
          </a:p>
        </p:txBody>
      </p:sp>
      <p:sp>
        <p:nvSpPr>
          <p:cNvPr id="283659" name="Text Box 11"/>
          <p:cNvSpPr txBox="1">
            <a:spLocks noChangeArrowheads="1"/>
          </p:cNvSpPr>
          <p:nvPr/>
        </p:nvSpPr>
        <p:spPr bwMode="auto">
          <a:xfrm>
            <a:off x="795338" y="2647950"/>
            <a:ext cx="298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1200">
                <a:solidFill>
                  <a:srgbClr val="D5D5D5"/>
                </a:solidFill>
                <a:latin typeface="Lucida Sans Unicode" pitchFamily="34" charset="0"/>
              </a:rPr>
              <a:t>Blinkkomparator der Sternwarte Hamburg-Bergedorf</a:t>
            </a:r>
          </a:p>
        </p:txBody>
      </p:sp>
      <p:sp>
        <p:nvSpPr>
          <p:cNvPr id="283660" name="Text Box 12"/>
          <p:cNvSpPr txBox="1">
            <a:spLocks noChangeArrowheads="1"/>
          </p:cNvSpPr>
          <p:nvPr/>
        </p:nvSpPr>
        <p:spPr bwMode="auto">
          <a:xfrm>
            <a:off x="4514850" y="5627688"/>
            <a:ext cx="4089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1400" b="1">
                <a:solidFill>
                  <a:srgbClr val="D5D5D5"/>
                </a:solidFill>
                <a:latin typeface="Lucida Sans Unicode" pitchFamily="34" charset="0"/>
              </a:rPr>
              <a:t>X-Y Koordinatenmesstisch der Landessternwarte Heidelberg</a:t>
            </a:r>
          </a:p>
        </p:txBody>
      </p:sp>
      <p:sp>
        <p:nvSpPr>
          <p:cNvPr id="283661" name="Line 13"/>
          <p:cNvSpPr>
            <a:spLocks noChangeShapeType="1"/>
          </p:cNvSpPr>
          <p:nvPr/>
        </p:nvSpPr>
        <p:spPr bwMode="auto">
          <a:xfrm>
            <a:off x="4149725"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83662" name="Picture 14" descr="animation_klen"/>
          <p:cNvPicPr>
            <a:picLocks noGrp="1" noChangeAspect="1" noChangeArrowheads="1" noCrop="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162050" y="3587750"/>
            <a:ext cx="2547938" cy="1989138"/>
          </a:xfrm>
        </p:spPr>
      </p:pic>
      <p:sp>
        <p:nvSpPr>
          <p:cNvPr id="283663" name="Rectangle 1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836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365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36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36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36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365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36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3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build="p" autoUpdateAnimBg="0"/>
      <p:bldP spid="283659" grpId="0"/>
      <p:bldP spid="28366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8290" name="Object 2"/>
          <p:cNvGraphicFramePr>
            <a:graphicFrameLocks noChangeAspect="1"/>
          </p:cNvGraphicFramePr>
          <p:nvPr/>
        </p:nvGraphicFramePr>
        <p:xfrm>
          <a:off x="7213600" y="1125538"/>
          <a:ext cx="1751013" cy="1779587"/>
        </p:xfrm>
        <a:graphic>
          <a:graphicData uri="http://schemas.openxmlformats.org/presentationml/2006/ole">
            <mc:AlternateContent xmlns:mc="http://schemas.openxmlformats.org/markup-compatibility/2006">
              <mc:Choice xmlns:v="urn:schemas-microsoft-com:vml" Requires="v">
                <p:oleObj spid="_x0000_s268312" name="Image" r:id="rId3" imgW="9752381" imgH="12193702" progId="PSP7.Image">
                  <p:embed/>
                </p:oleObj>
              </mc:Choice>
              <mc:Fallback>
                <p:oleObj name="Image" r:id="rId3" imgW="9752381" imgH="12193702" progId="PSP7.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11810" b="6792"/>
                      <a:stretch>
                        <a:fillRect/>
                      </a:stretch>
                    </p:blipFill>
                    <p:spPr bwMode="auto">
                      <a:xfrm>
                        <a:off x="7213600" y="1125538"/>
                        <a:ext cx="1751013"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8291" name="Line 3"/>
          <p:cNvSpPr>
            <a:spLocks noChangeShapeType="1"/>
          </p:cNvSpPr>
          <p:nvPr/>
        </p:nvSpPr>
        <p:spPr bwMode="auto">
          <a:xfrm flipH="1">
            <a:off x="250825" y="2997200"/>
            <a:ext cx="8569325"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8292" name="Text Box 4"/>
          <p:cNvSpPr txBox="1">
            <a:spLocks noChangeArrowheads="1"/>
          </p:cNvSpPr>
          <p:nvPr/>
        </p:nvSpPr>
        <p:spPr bwMode="auto">
          <a:xfrm>
            <a:off x="0" y="260350"/>
            <a:ext cx="47879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r>
              <a:rPr kumimoji="0" lang="en-US" altLang="de-DE" b="1">
                <a:solidFill>
                  <a:srgbClr val="D5D5D5"/>
                </a:solidFill>
              </a:rPr>
              <a:t> Entdeckung</a:t>
            </a:r>
            <a:r>
              <a:rPr kumimoji="0" lang="en-US" altLang="de-DE"/>
              <a:t> </a:t>
            </a:r>
            <a:r>
              <a:rPr kumimoji="0" lang="en-US" altLang="de-DE" b="1">
                <a:solidFill>
                  <a:srgbClr val="D5D5D5"/>
                </a:solidFill>
              </a:rPr>
              <a:t>und Astrometrie von Asteroiden im 21. Jahrhundert</a:t>
            </a:r>
            <a:endParaRPr kumimoji="0" lang="de-DE" altLang="de-DE" sz="2000">
              <a:solidFill>
                <a:srgbClr val="D5D5D5"/>
              </a:solidFill>
              <a:latin typeface="Lucida Sans Unicode" pitchFamily="34" charset="0"/>
            </a:endParaRPr>
          </a:p>
          <a:p>
            <a:pPr>
              <a:buFontTx/>
              <a:buChar char="•"/>
            </a:pPr>
            <a:endParaRPr kumimoji="0" lang="de-DE" altLang="de-DE" sz="1600">
              <a:solidFill>
                <a:srgbClr val="D5D5D5"/>
              </a:solidFill>
              <a:latin typeface="Lucida Sans Unicode" pitchFamily="34" charset="0"/>
            </a:endParaRPr>
          </a:p>
          <a:p>
            <a:r>
              <a:rPr kumimoji="0" lang="de-DE" altLang="de-DE" sz="1600" b="1">
                <a:solidFill>
                  <a:srgbClr val="D5D5D5"/>
                </a:solidFill>
                <a:latin typeface="Lucida Sans Unicode" pitchFamily="34" charset="0"/>
              </a:rPr>
              <a:t>Asteroid Ceres ist ca. 100.000 mal heller als die heutigen Asteroiden-Entdeckungen !</a:t>
            </a:r>
          </a:p>
          <a:p>
            <a:pPr>
              <a:buFontTx/>
              <a:buChar char="•"/>
            </a:pPr>
            <a:endParaRPr kumimoji="0" lang="de-DE" altLang="de-DE" sz="1600" b="1">
              <a:solidFill>
                <a:srgbClr val="D5D5D5"/>
              </a:solidFill>
              <a:latin typeface="Lucida Sans Unicode" pitchFamily="34" charset="0"/>
            </a:endParaRPr>
          </a:p>
          <a:p>
            <a:pPr>
              <a:buFontTx/>
              <a:buChar char="•"/>
            </a:pPr>
            <a:endParaRPr kumimoji="0" lang="de-DE" altLang="de-DE" sz="1600">
              <a:solidFill>
                <a:srgbClr val="D5D5D5"/>
              </a:solidFill>
              <a:latin typeface="Lucida Sans Unicode" pitchFamily="34" charset="0"/>
            </a:endParaRPr>
          </a:p>
        </p:txBody>
      </p:sp>
      <p:pic>
        <p:nvPicPr>
          <p:cNvPr id="268293" name="Picture 5"/>
          <p:cNvPicPr>
            <a:picLocks noChangeAspect="1" noChangeArrowheads="1"/>
          </p:cNvPicPr>
          <p:nvPr/>
        </p:nvPicPr>
        <p:blipFill>
          <a:blip r:embed="rId5">
            <a:extLst>
              <a:ext uri="{28A0092B-C50C-407E-A947-70E740481C1C}">
                <a14:useLocalDpi xmlns:a14="http://schemas.microsoft.com/office/drawing/2010/main" val="0"/>
              </a:ext>
            </a:extLst>
          </a:blip>
          <a:srcRect l="14868" t="5276" r="14389" b="7256"/>
          <a:stretch>
            <a:fillRect/>
          </a:stretch>
        </p:blipFill>
        <p:spPr bwMode="auto">
          <a:xfrm>
            <a:off x="995363" y="3144838"/>
            <a:ext cx="30702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4" name="Picture 6"/>
          <p:cNvPicPr>
            <a:picLocks noChangeAspect="1" noChangeArrowheads="1"/>
          </p:cNvPicPr>
          <p:nvPr/>
        </p:nvPicPr>
        <p:blipFill>
          <a:blip r:embed="rId6">
            <a:extLst>
              <a:ext uri="{28A0092B-C50C-407E-A947-70E740481C1C}">
                <a14:useLocalDpi xmlns:a14="http://schemas.microsoft.com/office/drawing/2010/main" val="0"/>
              </a:ext>
            </a:extLst>
          </a:blip>
          <a:srcRect t="7521"/>
          <a:stretch>
            <a:fillRect/>
          </a:stretch>
        </p:blipFill>
        <p:spPr bwMode="auto">
          <a:xfrm>
            <a:off x="669925" y="3141663"/>
            <a:ext cx="3248025" cy="287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5" name="Picture 7"/>
          <p:cNvPicPr>
            <a:picLocks noChangeAspect="1" noChangeArrowheads="1"/>
          </p:cNvPicPr>
          <p:nvPr/>
        </p:nvPicPr>
        <p:blipFill>
          <a:blip r:embed="rId7">
            <a:extLst>
              <a:ext uri="{28A0092B-C50C-407E-A947-70E740481C1C}">
                <a14:useLocalDpi xmlns:a14="http://schemas.microsoft.com/office/drawing/2010/main" val="0"/>
              </a:ext>
            </a:extLst>
          </a:blip>
          <a:srcRect l="25069" t="12679" r="20248" b="17509"/>
          <a:stretch>
            <a:fillRect/>
          </a:stretch>
        </p:blipFill>
        <p:spPr bwMode="auto">
          <a:xfrm>
            <a:off x="785813" y="3062288"/>
            <a:ext cx="2816225"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3325" y="152400"/>
            <a:ext cx="8382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8" name="Line 10"/>
          <p:cNvSpPr>
            <a:spLocks noChangeShapeType="1"/>
          </p:cNvSpPr>
          <p:nvPr/>
        </p:nvSpPr>
        <p:spPr bwMode="auto">
          <a:xfrm>
            <a:off x="5662613" y="527050"/>
            <a:ext cx="1644650" cy="723900"/>
          </a:xfrm>
          <a:prstGeom prst="line">
            <a:avLst/>
          </a:prstGeom>
          <a:noFill/>
          <a:ln w="666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8299" name="Text Box 11"/>
          <p:cNvSpPr txBox="1">
            <a:spLocks noChangeArrowheads="1"/>
          </p:cNvSpPr>
          <p:nvPr/>
        </p:nvSpPr>
        <p:spPr bwMode="auto">
          <a:xfrm rot="1260000">
            <a:off x="5945188" y="898525"/>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a:solidFill>
                  <a:srgbClr val="D5D5D5"/>
                </a:solidFill>
                <a:latin typeface="Lucida Sans Unicode" pitchFamily="34" charset="0"/>
              </a:rPr>
              <a:t>2000</a:t>
            </a:r>
            <a:r>
              <a:rPr kumimoji="0" lang="de-DE" altLang="de-DE" sz="2400"/>
              <a:t> </a:t>
            </a:r>
            <a:r>
              <a:rPr kumimoji="0" lang="de-DE" altLang="de-DE" sz="1600">
                <a:solidFill>
                  <a:srgbClr val="D5D5D5"/>
                </a:solidFill>
                <a:latin typeface="Lucida Sans Unicode" pitchFamily="34" charset="0"/>
              </a:rPr>
              <a:t>Km</a:t>
            </a:r>
            <a:endParaRPr kumimoji="0" lang="de-DE" altLang="de-DE" sz="2400"/>
          </a:p>
        </p:txBody>
      </p:sp>
      <p:sp>
        <p:nvSpPr>
          <p:cNvPr id="268300" name="Text Box 12"/>
          <p:cNvSpPr txBox="1">
            <a:spLocks noChangeArrowheads="1"/>
          </p:cNvSpPr>
          <p:nvPr/>
        </p:nvSpPr>
        <p:spPr bwMode="auto">
          <a:xfrm>
            <a:off x="7489825" y="854075"/>
            <a:ext cx="109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a:solidFill>
                  <a:srgbClr val="D5D5D5"/>
                </a:solidFill>
                <a:latin typeface="Lucida Sans Unicode" pitchFamily="34" charset="0"/>
              </a:rPr>
              <a:t>Frankfurt</a:t>
            </a:r>
            <a:endParaRPr kumimoji="0" lang="de-DE" altLang="de-DE" sz="2400"/>
          </a:p>
        </p:txBody>
      </p:sp>
      <p:sp>
        <p:nvSpPr>
          <p:cNvPr id="268301" name="Text Box 13"/>
          <p:cNvSpPr txBox="1">
            <a:spLocks noChangeArrowheads="1"/>
          </p:cNvSpPr>
          <p:nvPr/>
        </p:nvSpPr>
        <p:spPr bwMode="auto">
          <a:xfrm>
            <a:off x="4945063" y="1311275"/>
            <a:ext cx="946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a:solidFill>
                  <a:srgbClr val="D5D5D5"/>
                </a:solidFill>
                <a:latin typeface="Lucida Sans Unicode" pitchFamily="34" charset="0"/>
              </a:rPr>
              <a:t>Lisabon</a:t>
            </a:r>
            <a:endParaRPr kumimoji="0" lang="de-DE" altLang="de-DE" sz="2400"/>
          </a:p>
        </p:txBody>
      </p:sp>
      <p:sp>
        <p:nvSpPr>
          <p:cNvPr id="268302" name="Text Box 14"/>
          <p:cNvSpPr txBox="1">
            <a:spLocks noChangeArrowheads="1"/>
          </p:cNvSpPr>
          <p:nvPr/>
        </p:nvSpPr>
        <p:spPr bwMode="auto">
          <a:xfrm>
            <a:off x="4406900" y="3416300"/>
            <a:ext cx="4557713" cy="271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buFontTx/>
              <a:buChar char="•"/>
            </a:pPr>
            <a:r>
              <a:rPr kumimoji="0" lang="de-DE" altLang="de-DE" sz="1600" b="1">
                <a:solidFill>
                  <a:srgbClr val="D5D5D5"/>
                </a:solidFill>
                <a:latin typeface="Lucida Sans Unicode" pitchFamily="34" charset="0"/>
              </a:rPr>
              <a:t>Teleskop mit möglichst großer Öffnung </a:t>
            </a:r>
          </a:p>
          <a:p>
            <a:pPr>
              <a:buFontTx/>
              <a:buChar char="•"/>
            </a:pPr>
            <a:r>
              <a:rPr kumimoji="0" lang="de-DE" altLang="de-DE" sz="1600" b="1">
                <a:solidFill>
                  <a:srgbClr val="D5D5D5"/>
                </a:solidFill>
                <a:latin typeface="Lucida Sans Unicode" pitchFamily="34" charset="0"/>
              </a:rPr>
              <a:t>leistungsstarke Digitalkamera </a:t>
            </a:r>
          </a:p>
          <a:p>
            <a:pPr>
              <a:buFontTx/>
              <a:buChar char="•"/>
            </a:pPr>
            <a:r>
              <a:rPr kumimoji="0" lang="de-DE" altLang="de-DE" sz="1600" b="1">
                <a:solidFill>
                  <a:srgbClr val="D5D5D5"/>
                </a:solidFill>
                <a:latin typeface="Lucida Sans Unicode" pitchFamily="34" charset="0"/>
              </a:rPr>
              <a:t>Auswertesoftware</a:t>
            </a:r>
          </a:p>
          <a:p>
            <a:pPr>
              <a:buFontTx/>
              <a:buChar char="•"/>
            </a:pPr>
            <a:r>
              <a:rPr kumimoji="0" lang="de-DE" altLang="de-DE" sz="1600" b="1">
                <a:solidFill>
                  <a:srgbClr val="D5D5D5"/>
                </a:solidFill>
                <a:latin typeface="Lucida Sans Unicode" pitchFamily="34" charset="0"/>
              </a:rPr>
              <a:t>ausreichend guter Beobachtungsstandort</a:t>
            </a:r>
          </a:p>
          <a:p>
            <a:pPr>
              <a:buFontTx/>
              <a:buChar char="•"/>
            </a:pPr>
            <a:r>
              <a:rPr kumimoji="0" lang="de-DE" altLang="de-DE" sz="1600" b="1">
                <a:solidFill>
                  <a:srgbClr val="D5D5D5"/>
                </a:solidFill>
                <a:latin typeface="Lucida Sans Unicode" pitchFamily="34" charset="0"/>
              </a:rPr>
              <a:t>klare Nächte in Folge (Schönwetterperiode)</a:t>
            </a:r>
          </a:p>
          <a:p>
            <a:pPr>
              <a:buFontTx/>
              <a:buChar char="•"/>
            </a:pPr>
            <a:r>
              <a:rPr kumimoji="0" lang="de-DE" altLang="de-DE" sz="1600" b="1">
                <a:solidFill>
                  <a:srgbClr val="D5D5D5"/>
                </a:solidFill>
                <a:latin typeface="Lucida Sans Unicode" pitchFamily="34" charset="0"/>
              </a:rPr>
              <a:t>gute Such-Strategie</a:t>
            </a:r>
          </a:p>
          <a:p>
            <a:pPr>
              <a:buFontTx/>
              <a:buChar char="•"/>
            </a:pPr>
            <a:r>
              <a:rPr kumimoji="0" lang="de-DE" altLang="de-DE" sz="1600" b="1">
                <a:solidFill>
                  <a:srgbClr val="D5D5D5"/>
                </a:solidFill>
                <a:latin typeface="Lucida Sans Unicode" pitchFamily="34" charset="0"/>
              </a:rPr>
              <a:t>„Observatory Code“ für die Sternwarte:</a:t>
            </a:r>
            <a:r>
              <a:rPr kumimoji="0" lang="de-DE" altLang="de-DE" sz="1600">
                <a:solidFill>
                  <a:srgbClr val="D5D5D5"/>
                </a:solidFill>
                <a:latin typeface="Lucida Sans Unicode" pitchFamily="34" charset="0"/>
              </a:rPr>
              <a:t> </a:t>
            </a:r>
            <a:r>
              <a:rPr kumimoji="0" lang="de-DE" altLang="de-DE" sz="1200" b="1">
                <a:solidFill>
                  <a:srgbClr val="D5D5D5"/>
                </a:solidFill>
                <a:latin typeface="Lucida Sans Unicode" pitchFamily="34" charset="0"/>
              </a:rPr>
              <a:t>Wichtig für das Übermitteln und die schnelle Auswertung (Bahnbestimmung) auf Grundlage der Positionsmessungen</a:t>
            </a:r>
          </a:p>
          <a:p>
            <a:endParaRPr kumimoji="0" lang="de-DE" altLang="de-DE"/>
          </a:p>
        </p:txBody>
      </p:sp>
      <p:sp>
        <p:nvSpPr>
          <p:cNvPr id="268303" name="Comment 15"/>
          <p:cNvSpPr>
            <a:spLocks noChangeArrowheads="1"/>
          </p:cNvSpPr>
          <p:nvPr/>
        </p:nvSpPr>
        <p:spPr bwMode="auto">
          <a:xfrm>
            <a:off x="-757238" y="-2474913"/>
            <a:ext cx="5976938" cy="17494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r>
              <a:rPr kumimoji="0" lang="de-DE" altLang="de-DE">
                <a:solidFill>
                  <a:schemeClr val="bg2"/>
                </a:solidFill>
              </a:rPr>
              <a:t>Erwin Schwab	17.02.2009</a:t>
            </a:r>
          </a:p>
          <a:p>
            <a:r>
              <a:rPr kumimoji="0" lang="de-DE" altLang="de-DE">
                <a:solidFill>
                  <a:schemeClr val="bg2"/>
                </a:solidFill>
              </a:rPr>
              <a:t>Hubble auf 31mag entspr. Kerze in 380.000Km</a:t>
            </a:r>
          </a:p>
          <a:p>
            <a:r>
              <a:rPr kumimoji="0" lang="de-DE" altLang="de-DE">
                <a:solidFill>
                  <a:schemeClr val="bg2"/>
                </a:solidFill>
              </a:rPr>
              <a:t>19,5 mag ist 2,5 hoch 11,5 = 37697 heller</a:t>
            </a:r>
          </a:p>
          <a:p>
            <a:r>
              <a:rPr kumimoji="0" lang="de-DE" altLang="de-DE">
                <a:solidFill>
                  <a:schemeClr val="bg2"/>
                </a:solidFill>
              </a:rPr>
              <a:t>Kerze muss entsprechend näher ran:</a:t>
            </a:r>
          </a:p>
          <a:p>
            <a:r>
              <a:rPr kumimoji="0" lang="de-DE" altLang="de-DE">
                <a:solidFill>
                  <a:schemeClr val="bg2"/>
                </a:solidFill>
              </a:rPr>
              <a:t>Wurzel aus 37697 = 194 mal näher ran</a:t>
            </a:r>
          </a:p>
          <a:p>
            <a:r>
              <a:rPr kumimoji="0" lang="de-DE" altLang="de-DE">
                <a:solidFill>
                  <a:schemeClr val="bg2"/>
                </a:solidFill>
              </a:rPr>
              <a:t>380.000km / 194 = 1957 km</a:t>
            </a:r>
          </a:p>
        </p:txBody>
      </p:sp>
      <p:pic>
        <p:nvPicPr>
          <p:cNvPr id="268304" name="Picture 16"/>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20140" t="3302" r="26614" b="31369"/>
          <a:stretch>
            <a:fillRect/>
          </a:stretch>
        </p:blipFill>
        <p:spPr bwMode="auto">
          <a:xfrm>
            <a:off x="1182688" y="3138488"/>
            <a:ext cx="2665412"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308" name="Text Box 20"/>
          <p:cNvSpPr txBox="1">
            <a:spLocks noChangeArrowheads="1"/>
          </p:cNvSpPr>
          <p:nvPr/>
        </p:nvSpPr>
        <p:spPr bwMode="auto">
          <a:xfrm>
            <a:off x="107950" y="1963738"/>
            <a:ext cx="48244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1600" b="1">
                <a:solidFill>
                  <a:srgbClr val="D5D5D5"/>
                </a:solidFill>
                <a:latin typeface="Lucida Sans Unicode" pitchFamily="34" charset="0"/>
              </a:rPr>
              <a:t>Die Asteroiden, die heute entdeckt werden, sind so lichtschwach wie eine Kerzenflamme, gesehen aus 2000 Km Entfernung (19,5 mag).  </a:t>
            </a:r>
          </a:p>
        </p:txBody>
      </p:sp>
      <p:sp>
        <p:nvSpPr>
          <p:cNvPr id="268309" name="Rectangle 2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8308"/>
                                        </p:tgtEl>
                                        <p:attrNameLst>
                                          <p:attrName>style.visibility</p:attrName>
                                        </p:attrNameLst>
                                      </p:cBhvr>
                                      <p:to>
                                        <p:strVal val="visible"/>
                                      </p:to>
                                    </p:set>
                                    <p:anim calcmode="lin" valueType="num">
                                      <p:cBhvr additive="base">
                                        <p:cTn id="7" dur="500" fill="hold"/>
                                        <p:tgtEl>
                                          <p:spTgt spid="268308"/>
                                        </p:tgtEl>
                                        <p:attrNameLst>
                                          <p:attrName>ppt_x</p:attrName>
                                        </p:attrNameLst>
                                      </p:cBhvr>
                                      <p:tavLst>
                                        <p:tav tm="0">
                                          <p:val>
                                            <p:strVal val="1+#ppt_w/2"/>
                                          </p:val>
                                        </p:tav>
                                        <p:tav tm="100000">
                                          <p:val>
                                            <p:strVal val="#ppt_x"/>
                                          </p:val>
                                        </p:tav>
                                      </p:tavLst>
                                    </p:anim>
                                    <p:anim calcmode="lin" valueType="num">
                                      <p:cBhvr additive="base">
                                        <p:cTn id="8" dur="500" fill="hold"/>
                                        <p:tgtEl>
                                          <p:spTgt spid="2683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82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83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82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82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83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82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268302">
                                            <p:txEl>
                                              <p:pRg st="0" end="0"/>
                                            </p:txEl>
                                          </p:spTgt>
                                        </p:tgtEl>
                                        <p:attrNameLst>
                                          <p:attrName>style.visibility</p:attrName>
                                        </p:attrNameLst>
                                      </p:cBhvr>
                                      <p:to>
                                        <p:strVal val="visible"/>
                                      </p:to>
                                    </p:set>
                                    <p:animEffect transition="in" filter="barn(outHorizontal)">
                                      <p:cBhvr>
                                        <p:cTn id="27" dur="500"/>
                                        <p:tgtEl>
                                          <p:spTgt spid="268302">
                                            <p:txEl>
                                              <p:pRg st="0" end="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68294"/>
                                        </p:tgtEl>
                                        <p:attrNameLst>
                                          <p:attrName>style.visibility</p:attrName>
                                        </p:attrNameLst>
                                      </p:cBhvr>
                                      <p:to>
                                        <p:strVal val="visible"/>
                                      </p:to>
                                    </p:set>
                                    <p:animEffect transition="in" filter="blinds(horizontal)">
                                      <p:cBhvr>
                                        <p:cTn id="30" dur="500"/>
                                        <p:tgtEl>
                                          <p:spTgt spid="268294"/>
                                        </p:tgtEl>
                                      </p:cBhvr>
                                    </p:animEffect>
                                  </p:childTnLst>
                                  <p:subTnLst>
                                    <p:set>
                                      <p:cBhvr override="childStyle">
                                        <p:cTn dur="1" fill="hold" display="0" masterRel="nextClick" afterEffect="1"/>
                                        <p:tgtEl>
                                          <p:spTgt spid="268294"/>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42" fill="hold" grpId="0" nodeType="clickEffect">
                                  <p:stCondLst>
                                    <p:cond delay="0"/>
                                  </p:stCondLst>
                                  <p:childTnLst>
                                    <p:set>
                                      <p:cBhvr>
                                        <p:cTn id="34" dur="1" fill="hold">
                                          <p:stCondLst>
                                            <p:cond delay="0"/>
                                          </p:stCondLst>
                                        </p:cTn>
                                        <p:tgtEl>
                                          <p:spTgt spid="268302">
                                            <p:txEl>
                                              <p:pRg st="1" end="1"/>
                                            </p:txEl>
                                          </p:spTgt>
                                        </p:tgtEl>
                                        <p:attrNameLst>
                                          <p:attrName>style.visibility</p:attrName>
                                        </p:attrNameLst>
                                      </p:cBhvr>
                                      <p:to>
                                        <p:strVal val="visible"/>
                                      </p:to>
                                    </p:set>
                                    <p:animEffect transition="in" filter="barn(outHorizontal)">
                                      <p:cBhvr>
                                        <p:cTn id="35" dur="500"/>
                                        <p:tgtEl>
                                          <p:spTgt spid="268302">
                                            <p:txEl>
                                              <p:pRg st="1" end="1"/>
                                            </p:txEl>
                                          </p:spTgt>
                                        </p:tgtEl>
                                      </p:cBhvr>
                                    </p:animEffect>
                                  </p:childTnLst>
                                </p:cTn>
                              </p:par>
                              <p:par>
                                <p:cTn id="36" presetID="16" presetClass="entr" presetSubtype="42" fill="hold" nodeType="withEffect">
                                  <p:stCondLst>
                                    <p:cond delay="0"/>
                                  </p:stCondLst>
                                  <p:childTnLst>
                                    <p:set>
                                      <p:cBhvr>
                                        <p:cTn id="37" dur="1" fill="hold">
                                          <p:stCondLst>
                                            <p:cond delay="0"/>
                                          </p:stCondLst>
                                        </p:cTn>
                                        <p:tgtEl>
                                          <p:spTgt spid="268293"/>
                                        </p:tgtEl>
                                        <p:attrNameLst>
                                          <p:attrName>style.visibility</p:attrName>
                                        </p:attrNameLst>
                                      </p:cBhvr>
                                      <p:to>
                                        <p:strVal val="visible"/>
                                      </p:to>
                                    </p:set>
                                    <p:animEffect transition="in" filter="barn(outHorizontal)">
                                      <p:cBhvr>
                                        <p:cTn id="38" dur="500"/>
                                        <p:tgtEl>
                                          <p:spTgt spid="268293"/>
                                        </p:tgtEl>
                                      </p:cBhvr>
                                    </p:animEffect>
                                  </p:childTnLst>
                                  <p:subTnLst>
                                    <p:set>
                                      <p:cBhvr override="childStyle">
                                        <p:cTn dur="1" fill="hold" display="0" masterRel="nextClick" afterEffect="1"/>
                                        <p:tgtEl>
                                          <p:spTgt spid="268293"/>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42" fill="hold" grpId="0" nodeType="clickEffect">
                                  <p:stCondLst>
                                    <p:cond delay="0"/>
                                  </p:stCondLst>
                                  <p:childTnLst>
                                    <p:set>
                                      <p:cBhvr>
                                        <p:cTn id="42" dur="1" fill="hold">
                                          <p:stCondLst>
                                            <p:cond delay="0"/>
                                          </p:stCondLst>
                                        </p:cTn>
                                        <p:tgtEl>
                                          <p:spTgt spid="268302">
                                            <p:txEl>
                                              <p:pRg st="2" end="2"/>
                                            </p:txEl>
                                          </p:spTgt>
                                        </p:tgtEl>
                                        <p:attrNameLst>
                                          <p:attrName>style.visibility</p:attrName>
                                        </p:attrNameLst>
                                      </p:cBhvr>
                                      <p:to>
                                        <p:strVal val="visible"/>
                                      </p:to>
                                    </p:set>
                                    <p:animEffect transition="in" filter="barn(outHorizontal)">
                                      <p:cBhvr>
                                        <p:cTn id="43" dur="500"/>
                                        <p:tgtEl>
                                          <p:spTgt spid="268302">
                                            <p:txEl>
                                              <p:pRg st="2" end="2"/>
                                            </p:txEl>
                                          </p:spTgt>
                                        </p:tgtEl>
                                      </p:cBhvr>
                                    </p:animEffect>
                                  </p:childTnLst>
                                </p:cTn>
                              </p:par>
                              <p:par>
                                <p:cTn id="44" presetID="16" presetClass="entr" presetSubtype="42" fill="hold" nodeType="withEffect">
                                  <p:stCondLst>
                                    <p:cond delay="0"/>
                                  </p:stCondLst>
                                  <p:childTnLst>
                                    <p:set>
                                      <p:cBhvr>
                                        <p:cTn id="45" dur="1" fill="hold">
                                          <p:stCondLst>
                                            <p:cond delay="0"/>
                                          </p:stCondLst>
                                        </p:cTn>
                                        <p:tgtEl>
                                          <p:spTgt spid="268295"/>
                                        </p:tgtEl>
                                        <p:attrNameLst>
                                          <p:attrName>style.visibility</p:attrName>
                                        </p:attrNameLst>
                                      </p:cBhvr>
                                      <p:to>
                                        <p:strVal val="visible"/>
                                      </p:to>
                                    </p:set>
                                    <p:animEffect transition="in" filter="barn(outHorizontal)">
                                      <p:cBhvr>
                                        <p:cTn id="46" dur="500"/>
                                        <p:tgtEl>
                                          <p:spTgt spid="268295"/>
                                        </p:tgtEl>
                                      </p:cBhvr>
                                    </p:animEffect>
                                  </p:childTnLst>
                                  <p:subTnLst>
                                    <p:set>
                                      <p:cBhvr override="childStyle">
                                        <p:cTn dur="1" fill="hold" display="0" masterRel="nextClick" afterEffect="1"/>
                                        <p:tgtEl>
                                          <p:spTgt spid="268295"/>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42" fill="hold" grpId="0" nodeType="clickEffect">
                                  <p:stCondLst>
                                    <p:cond delay="0"/>
                                  </p:stCondLst>
                                  <p:childTnLst>
                                    <p:set>
                                      <p:cBhvr>
                                        <p:cTn id="50" dur="1" fill="hold">
                                          <p:stCondLst>
                                            <p:cond delay="0"/>
                                          </p:stCondLst>
                                        </p:cTn>
                                        <p:tgtEl>
                                          <p:spTgt spid="268302">
                                            <p:txEl>
                                              <p:pRg st="3" end="3"/>
                                            </p:txEl>
                                          </p:spTgt>
                                        </p:tgtEl>
                                        <p:attrNameLst>
                                          <p:attrName>style.visibility</p:attrName>
                                        </p:attrNameLst>
                                      </p:cBhvr>
                                      <p:to>
                                        <p:strVal val="visible"/>
                                      </p:to>
                                    </p:set>
                                    <p:animEffect transition="in" filter="barn(outHorizontal)">
                                      <p:cBhvr>
                                        <p:cTn id="51" dur="500"/>
                                        <p:tgtEl>
                                          <p:spTgt spid="268302">
                                            <p:txEl>
                                              <p:pRg st="3" end="3"/>
                                            </p:txEl>
                                          </p:spTgt>
                                        </p:tgtEl>
                                      </p:cBhvr>
                                    </p:animEffect>
                                  </p:childTnLst>
                                </p:cTn>
                              </p:par>
                              <p:par>
                                <p:cTn id="52" presetID="16" presetClass="entr" presetSubtype="42" fill="hold" nodeType="withEffect">
                                  <p:stCondLst>
                                    <p:cond delay="0"/>
                                  </p:stCondLst>
                                  <p:childTnLst>
                                    <p:set>
                                      <p:cBhvr>
                                        <p:cTn id="53" dur="1" fill="hold">
                                          <p:stCondLst>
                                            <p:cond delay="0"/>
                                          </p:stCondLst>
                                        </p:cTn>
                                        <p:tgtEl>
                                          <p:spTgt spid="268304"/>
                                        </p:tgtEl>
                                        <p:attrNameLst>
                                          <p:attrName>style.visibility</p:attrName>
                                        </p:attrNameLst>
                                      </p:cBhvr>
                                      <p:to>
                                        <p:strVal val="visible"/>
                                      </p:to>
                                    </p:set>
                                    <p:animEffect transition="in" filter="barn(outHorizontal)">
                                      <p:cBhvr>
                                        <p:cTn id="54" dur="500"/>
                                        <p:tgtEl>
                                          <p:spTgt spid="26830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42" fill="hold" grpId="0" nodeType="clickEffect">
                                  <p:stCondLst>
                                    <p:cond delay="0"/>
                                  </p:stCondLst>
                                  <p:childTnLst>
                                    <p:set>
                                      <p:cBhvr>
                                        <p:cTn id="58" dur="1" fill="hold">
                                          <p:stCondLst>
                                            <p:cond delay="0"/>
                                          </p:stCondLst>
                                        </p:cTn>
                                        <p:tgtEl>
                                          <p:spTgt spid="268302">
                                            <p:txEl>
                                              <p:pRg st="4" end="4"/>
                                            </p:txEl>
                                          </p:spTgt>
                                        </p:tgtEl>
                                        <p:attrNameLst>
                                          <p:attrName>style.visibility</p:attrName>
                                        </p:attrNameLst>
                                      </p:cBhvr>
                                      <p:to>
                                        <p:strVal val="visible"/>
                                      </p:to>
                                    </p:set>
                                    <p:animEffect transition="in" filter="barn(outHorizontal)">
                                      <p:cBhvr>
                                        <p:cTn id="59" dur="500"/>
                                        <p:tgtEl>
                                          <p:spTgt spid="268302">
                                            <p:txEl>
                                              <p:pRg st="4" end="4"/>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6" presetClass="entr" presetSubtype="42" fill="hold" grpId="0" nodeType="clickEffect">
                                  <p:stCondLst>
                                    <p:cond delay="0"/>
                                  </p:stCondLst>
                                  <p:childTnLst>
                                    <p:set>
                                      <p:cBhvr>
                                        <p:cTn id="63" dur="1" fill="hold">
                                          <p:stCondLst>
                                            <p:cond delay="0"/>
                                          </p:stCondLst>
                                        </p:cTn>
                                        <p:tgtEl>
                                          <p:spTgt spid="268302">
                                            <p:txEl>
                                              <p:pRg st="5" end="5"/>
                                            </p:txEl>
                                          </p:spTgt>
                                        </p:tgtEl>
                                        <p:attrNameLst>
                                          <p:attrName>style.visibility</p:attrName>
                                        </p:attrNameLst>
                                      </p:cBhvr>
                                      <p:to>
                                        <p:strVal val="visible"/>
                                      </p:to>
                                    </p:set>
                                    <p:animEffect transition="in" filter="barn(outHorizontal)">
                                      <p:cBhvr>
                                        <p:cTn id="64" dur="500"/>
                                        <p:tgtEl>
                                          <p:spTgt spid="268302">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42" fill="hold" grpId="0" nodeType="clickEffect">
                                  <p:stCondLst>
                                    <p:cond delay="0"/>
                                  </p:stCondLst>
                                  <p:childTnLst>
                                    <p:set>
                                      <p:cBhvr>
                                        <p:cTn id="68" dur="1" fill="hold">
                                          <p:stCondLst>
                                            <p:cond delay="0"/>
                                          </p:stCondLst>
                                        </p:cTn>
                                        <p:tgtEl>
                                          <p:spTgt spid="268302">
                                            <p:txEl>
                                              <p:pRg st="6" end="6"/>
                                            </p:txEl>
                                          </p:spTgt>
                                        </p:tgtEl>
                                        <p:attrNameLst>
                                          <p:attrName>style.visibility</p:attrName>
                                        </p:attrNameLst>
                                      </p:cBhvr>
                                      <p:to>
                                        <p:strVal val="visible"/>
                                      </p:to>
                                    </p:set>
                                    <p:animEffect transition="in" filter="barn(outHorizontal)">
                                      <p:cBhvr>
                                        <p:cTn id="69" dur="500"/>
                                        <p:tgtEl>
                                          <p:spTgt spid="268302">
                                            <p:txEl>
                                              <p:pRg st="6" end="6"/>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7" presetClass="exit" presetSubtype="10" fill="hold" nodeType="clickEffect">
                                  <p:stCondLst>
                                    <p:cond delay="0"/>
                                  </p:stCondLst>
                                  <p:childTnLst>
                                    <p:anim calcmode="lin" valueType="num">
                                      <p:cBhvr>
                                        <p:cTn id="73" dur="500"/>
                                        <p:tgtEl>
                                          <p:spTgt spid="268304"/>
                                        </p:tgtEl>
                                        <p:attrNameLst>
                                          <p:attrName>ppt_w</p:attrName>
                                        </p:attrNameLst>
                                      </p:cBhvr>
                                      <p:tavLst>
                                        <p:tav tm="0">
                                          <p:val>
                                            <p:strVal val="ppt_w"/>
                                          </p:val>
                                        </p:tav>
                                        <p:tav tm="100000">
                                          <p:val>
                                            <p:fltVal val="0"/>
                                          </p:val>
                                        </p:tav>
                                      </p:tavLst>
                                    </p:anim>
                                    <p:anim calcmode="lin" valueType="num">
                                      <p:cBhvr>
                                        <p:cTn id="74" dur="500"/>
                                        <p:tgtEl>
                                          <p:spTgt spid="268304"/>
                                        </p:tgtEl>
                                        <p:attrNameLst>
                                          <p:attrName>ppt_h</p:attrName>
                                        </p:attrNameLst>
                                      </p:cBhvr>
                                      <p:tavLst>
                                        <p:tav tm="0">
                                          <p:val>
                                            <p:strVal val="ppt_h"/>
                                          </p:val>
                                        </p:tav>
                                        <p:tav tm="100000">
                                          <p:val>
                                            <p:strVal val="ppt_h"/>
                                          </p:val>
                                        </p:tav>
                                      </p:tavLst>
                                    </p:anim>
                                    <p:set>
                                      <p:cBhvr>
                                        <p:cTn id="75" dur="1" fill="hold">
                                          <p:stCondLst>
                                            <p:cond delay="499"/>
                                          </p:stCondLst>
                                        </p:cTn>
                                        <p:tgtEl>
                                          <p:spTgt spid="268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8" grpId="0" animBg="1"/>
      <p:bldP spid="268299" grpId="0"/>
      <p:bldP spid="268300" grpId="0"/>
      <p:bldP spid="268301" grpId="0"/>
      <p:bldP spid="268302" grpId="0" uiExpand="1" build="p" autoUpdateAnimBg="0"/>
      <p:bldP spid="26830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Line 2"/>
          <p:cNvSpPr>
            <a:spLocks noChangeShapeType="1"/>
          </p:cNvSpPr>
          <p:nvPr/>
        </p:nvSpPr>
        <p:spPr bwMode="auto">
          <a:xfrm>
            <a:off x="-292100" y="5727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0579" name="Line 3"/>
          <p:cNvSpPr>
            <a:spLocks noChangeShapeType="1"/>
          </p:cNvSpPr>
          <p:nvPr/>
        </p:nvSpPr>
        <p:spPr bwMode="auto">
          <a:xfrm>
            <a:off x="4241800"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0581" name="Comment 5"/>
          <p:cNvSpPr>
            <a:spLocks noChangeArrowheads="1"/>
          </p:cNvSpPr>
          <p:nvPr/>
        </p:nvSpPr>
        <p:spPr bwMode="auto">
          <a:xfrm>
            <a:off x="-2244725" y="892175"/>
            <a:ext cx="1828800" cy="1484313"/>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400" b="1">
                <a:solidFill>
                  <a:srgbClr val="000000"/>
                </a:solidFill>
                <a:latin typeface="Arial" charset="0"/>
              </a:rPr>
              <a:t>Erwin Schwab:</a:t>
            </a:r>
            <a:endParaRPr kumimoji="0" lang="de-DE" altLang="de-DE" sz="1400">
              <a:solidFill>
                <a:srgbClr val="000000"/>
              </a:solidFill>
              <a:latin typeface="Arial" charset="0"/>
            </a:endParaRPr>
          </a:p>
          <a:p>
            <a:pPr>
              <a:spcBef>
                <a:spcPct val="50000"/>
              </a:spcBef>
            </a:pPr>
            <a:r>
              <a:rPr kumimoji="0" lang="de-DE" altLang="de-DE" sz="1400">
                <a:solidFill>
                  <a:srgbClr val="000000"/>
                </a:solidFill>
                <a:latin typeface="Arial" charset="0"/>
              </a:rPr>
              <a:t>Aktuell ist das MPC für die Berechnung der Bahnen der Kleinplaneten zuständig</a:t>
            </a:r>
          </a:p>
        </p:txBody>
      </p:sp>
      <p:sp>
        <p:nvSpPr>
          <p:cNvPr id="280582" name="Text Box 6"/>
          <p:cNvSpPr txBox="1">
            <a:spLocks noChangeArrowheads="1"/>
          </p:cNvSpPr>
          <p:nvPr/>
        </p:nvSpPr>
        <p:spPr bwMode="auto">
          <a:xfrm>
            <a:off x="4279900" y="361950"/>
            <a:ext cx="4613275" cy="56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gn="just">
              <a:lnSpc>
                <a:spcPct val="120000"/>
              </a:lnSpc>
            </a:pPr>
            <a:r>
              <a:rPr kumimoji="0" lang="de-DE" altLang="de-DE" sz="2000" b="1">
                <a:solidFill>
                  <a:srgbClr val="D5D5D5"/>
                </a:solidFill>
                <a:latin typeface="Lucida Sans Unicode" pitchFamily="34" charset="0"/>
              </a:rPr>
              <a:t>Minor Planet Center</a:t>
            </a:r>
          </a:p>
          <a:p>
            <a:pPr algn="just">
              <a:lnSpc>
                <a:spcPct val="120000"/>
              </a:lnSpc>
            </a:pPr>
            <a:r>
              <a:rPr kumimoji="0" lang="de-DE" altLang="de-DE" sz="1400" b="1">
                <a:solidFill>
                  <a:srgbClr val="D5D5D5"/>
                </a:solidFill>
                <a:latin typeface="Lucida Sans Unicode" pitchFamily="34" charset="0"/>
              </a:rPr>
              <a:t>(Kleinplanetenzentrum)</a:t>
            </a:r>
          </a:p>
          <a:p>
            <a:pPr algn="just">
              <a:lnSpc>
                <a:spcPct val="120000"/>
              </a:lnSpc>
            </a:pPr>
            <a:r>
              <a:rPr kumimoji="0" lang="de-DE" altLang="de-DE" sz="1400" b="1">
                <a:solidFill>
                  <a:srgbClr val="D5D5D5"/>
                </a:solidFill>
                <a:latin typeface="Lucida Sans Unicode" pitchFamily="34" charset="0"/>
              </a:rPr>
              <a:t>in Cambridge, Massachusetts,</a:t>
            </a:r>
            <a:r>
              <a:rPr kumimoji="0" lang="de-DE" altLang="de-DE" sz="1400"/>
              <a:t> </a:t>
            </a:r>
            <a:r>
              <a:rPr kumimoji="0" lang="de-DE" altLang="de-DE" sz="1400" b="1">
                <a:solidFill>
                  <a:srgbClr val="D5D5D5"/>
                </a:solidFill>
                <a:latin typeface="Lucida Sans Unicode" pitchFamily="34" charset="0"/>
              </a:rPr>
              <a:t>USA seit 1947</a:t>
            </a:r>
            <a:endParaRPr kumimoji="0" lang="de-DE" altLang="de-DE" sz="1400">
              <a:solidFill>
                <a:srgbClr val="D5D5D5"/>
              </a:solidFill>
              <a:latin typeface="Lucida Sans Unicode" pitchFamily="34" charset="0"/>
            </a:endParaRPr>
          </a:p>
          <a:p>
            <a:pPr algn="just">
              <a:lnSpc>
                <a:spcPct val="120000"/>
              </a:lnSpc>
            </a:pPr>
            <a:endParaRPr kumimoji="0" lang="de-DE" altLang="de-DE" sz="1400">
              <a:solidFill>
                <a:srgbClr val="D5D5D5"/>
              </a:solidFill>
              <a:latin typeface="Lucida Sans Unicode" pitchFamily="34" charset="0"/>
            </a:endParaRPr>
          </a:p>
          <a:p>
            <a:pPr>
              <a:buFontTx/>
              <a:buChar char="•"/>
            </a:pPr>
            <a:endParaRPr kumimoji="0" lang="de-DE" altLang="de-DE" sz="1600">
              <a:solidFill>
                <a:srgbClr val="D5D5D5"/>
              </a:solidFill>
              <a:latin typeface="Lucida Sans Unicode" pitchFamily="34" charset="0"/>
            </a:endParaRPr>
          </a:p>
          <a:p>
            <a:pPr>
              <a:buFontTx/>
              <a:buChar char="•"/>
            </a:pPr>
            <a:r>
              <a:rPr kumimoji="0" lang="de-DE" altLang="de-DE" sz="1600" b="1">
                <a:solidFill>
                  <a:srgbClr val="D5D5D5"/>
                </a:solidFill>
                <a:latin typeface="Lucida Sans Unicode" pitchFamily="34" charset="0"/>
              </a:rPr>
              <a:t>Die weltweit zentrale Sammelstelle für alle Positionsmessungen von Asteroiden ist das Minor Planet Center seit 1947 . </a:t>
            </a:r>
          </a:p>
          <a:p>
            <a:pPr>
              <a:buFontTx/>
              <a:buChar char="•"/>
            </a:pPr>
            <a:endParaRPr kumimoji="0" lang="de-DE" altLang="de-DE" sz="1600" b="1">
              <a:solidFill>
                <a:srgbClr val="D5D5D5"/>
              </a:solidFill>
              <a:latin typeface="Lucida Sans Unicode" pitchFamily="34" charset="0"/>
            </a:endParaRPr>
          </a:p>
          <a:p>
            <a:pPr>
              <a:buFontTx/>
              <a:buChar char="•"/>
            </a:pPr>
            <a:r>
              <a:rPr kumimoji="0" lang="de-DE" altLang="de-DE" sz="1600" b="1">
                <a:solidFill>
                  <a:srgbClr val="D5D5D5"/>
                </a:solidFill>
                <a:latin typeface="Lucida Sans Unicode" pitchFamily="34" charset="0"/>
              </a:rPr>
              <a:t>Das MPC ist eine Unterabteilung der Internationalen Astronomischen Union, zuständig für die Objekte unseres Planetensystems.</a:t>
            </a:r>
          </a:p>
          <a:p>
            <a:pPr>
              <a:buFontTx/>
              <a:buChar char="•"/>
            </a:pPr>
            <a:endParaRPr kumimoji="0" lang="de-DE" altLang="de-DE" sz="1600" b="1">
              <a:solidFill>
                <a:srgbClr val="D5D5D5"/>
              </a:solidFill>
              <a:latin typeface="Lucida Sans Unicode" pitchFamily="34" charset="0"/>
            </a:endParaRPr>
          </a:p>
          <a:p>
            <a:pPr>
              <a:buFontTx/>
              <a:buChar char="•"/>
            </a:pPr>
            <a:r>
              <a:rPr kumimoji="0" lang="de-DE" altLang="de-DE" sz="1600" b="1">
                <a:solidFill>
                  <a:srgbClr val="D5D5D5"/>
                </a:solidFill>
                <a:latin typeface="Lucida Sans Unicode" pitchFamily="34" charset="0"/>
              </a:rPr>
              <a:t>Vor 1947 war die weltweit zentrale Sammelstelle für alle Positionsmessungen von Asteroiden:</a:t>
            </a:r>
          </a:p>
          <a:p>
            <a:pPr>
              <a:buFontTx/>
              <a:buChar char="•"/>
            </a:pPr>
            <a:endParaRPr kumimoji="0" lang="de-DE" altLang="de-DE" sz="1600" b="1">
              <a:solidFill>
                <a:schemeClr val="accent1"/>
              </a:solidFill>
              <a:latin typeface="Arial" charset="0"/>
            </a:endParaRPr>
          </a:p>
          <a:p>
            <a:pPr>
              <a:buFontTx/>
              <a:buChar char="•"/>
            </a:pPr>
            <a:r>
              <a:rPr kumimoji="0" lang="de-DE" altLang="de-DE" sz="1600" b="1">
                <a:solidFill>
                  <a:srgbClr val="D5D5D5"/>
                </a:solidFill>
                <a:latin typeface="Lucida Sans Unicode" pitchFamily="34" charset="0"/>
              </a:rPr>
              <a:t>Astronomische Recheninstitut in Berlin</a:t>
            </a:r>
          </a:p>
          <a:p>
            <a:pPr>
              <a:buFontTx/>
              <a:buChar char="•"/>
            </a:pPr>
            <a:r>
              <a:rPr kumimoji="0" lang="de-DE" altLang="de-DE" sz="1800" b="1">
                <a:solidFill>
                  <a:schemeClr val="accent1"/>
                </a:solidFill>
              </a:rPr>
              <a:t>Das Planeteninstitut in Frankfurt</a:t>
            </a:r>
            <a:endParaRPr kumimoji="0" lang="de-DE" altLang="de-DE" sz="1600" b="1">
              <a:solidFill>
                <a:srgbClr val="D5D5D5"/>
              </a:solidFill>
              <a:latin typeface="Lucida Sans Unicode" pitchFamily="34" charset="0"/>
            </a:endParaRPr>
          </a:p>
          <a:p>
            <a:pPr>
              <a:buFontTx/>
              <a:buChar char="•"/>
            </a:pPr>
            <a:endParaRPr kumimoji="0" lang="de-DE" altLang="de-DE" sz="1600">
              <a:solidFill>
                <a:srgbClr val="D5D5D5"/>
              </a:solidFill>
              <a:latin typeface="Lucida Sans Unicode" pitchFamily="34" charset="0"/>
            </a:endParaRPr>
          </a:p>
          <a:p>
            <a:pPr>
              <a:buFontTx/>
              <a:buChar char="•"/>
            </a:pPr>
            <a:endParaRPr kumimoji="0" lang="de-DE" altLang="de-DE" sz="1600">
              <a:solidFill>
                <a:srgbClr val="D5D5D5"/>
              </a:solidFill>
              <a:latin typeface="Lucida Sans Unicode" pitchFamily="34" charset="0"/>
            </a:endParaRPr>
          </a:p>
        </p:txBody>
      </p:sp>
      <p:pic>
        <p:nvPicPr>
          <p:cNvPr id="280585" name="Picture 9" descr="mp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627313"/>
            <a:ext cx="2303463"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80586" name="Picture 10" descr="Image:Iau wb.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713" y="3884613"/>
            <a:ext cx="2384425" cy="1558925"/>
          </a:xfrm>
          <a:prstGeom prst="rect">
            <a:avLst/>
          </a:prstGeom>
          <a:noFill/>
          <a:extLst>
            <a:ext uri="{909E8E84-426E-40DD-AFC4-6F175D3DCCD1}">
              <a14:hiddenFill xmlns:a14="http://schemas.microsoft.com/office/drawing/2010/main">
                <a:solidFill>
                  <a:srgbClr val="FFFFFF"/>
                </a:solidFill>
              </a14:hiddenFill>
            </a:ext>
          </a:extLst>
        </p:spPr>
      </p:pic>
      <p:sp>
        <p:nvSpPr>
          <p:cNvPr id="280587"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28058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l="8882" t="11971"/>
          <a:stretch>
            <a:fillRect/>
          </a:stretch>
        </p:blipFill>
        <p:spPr bwMode="auto">
          <a:xfrm>
            <a:off x="468313" y="333375"/>
            <a:ext cx="1089025"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0589" name="Text Box 13"/>
          <p:cNvSpPr txBox="1">
            <a:spLocks noChangeArrowheads="1"/>
          </p:cNvSpPr>
          <p:nvPr/>
        </p:nvSpPr>
        <p:spPr bwMode="auto">
          <a:xfrm>
            <a:off x="1692275" y="376238"/>
            <a:ext cx="20161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gn="just">
              <a:lnSpc>
                <a:spcPct val="120000"/>
              </a:lnSpc>
            </a:pPr>
            <a:r>
              <a:rPr kumimoji="0" lang="de-DE" altLang="de-DE" sz="1200" b="1">
                <a:solidFill>
                  <a:srgbClr val="D5D5D5"/>
                </a:solidFill>
                <a:latin typeface="Lucida Sans Unicode" pitchFamily="34" charset="0"/>
              </a:rPr>
              <a:t>1801 Bahnbestimmung von CERES durch Carl Friedrich Gauß</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05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058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058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8058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05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0582">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0582">
                                            <p:txEl>
                                              <p:pRg st="11" end="1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058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uiExpand="1" build="p" autoUpdateAnimBg="0"/>
      <p:bldP spid="28058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679450" y="490538"/>
            <a:ext cx="8213725" cy="511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2000" b="1">
                <a:solidFill>
                  <a:srgbClr val="D5D5D5"/>
                </a:solidFill>
                <a:latin typeface="Lucida Sans Unicode" pitchFamily="34" charset="0"/>
              </a:rPr>
              <a:t>Statistik der Asteroiden - Entdeckungen</a:t>
            </a:r>
          </a:p>
          <a:p>
            <a:endParaRPr kumimoji="0" lang="de-DE" altLang="de-DE" sz="1600" b="1">
              <a:solidFill>
                <a:srgbClr val="D5D5D5"/>
              </a:solidFill>
              <a:latin typeface="Lucida Sans Unicode" pitchFamily="34" charset="0"/>
            </a:endParaRPr>
          </a:p>
          <a:p>
            <a:pPr>
              <a:lnSpc>
                <a:spcPct val="120000"/>
              </a:lnSpc>
            </a:pPr>
            <a:endParaRPr kumimoji="0" lang="de-DE" altLang="de-DE" sz="1600">
              <a:solidFill>
                <a:srgbClr val="D5D5D5"/>
              </a:solidFill>
              <a:latin typeface="Lucida Sans Unicode" pitchFamily="34" charset="0"/>
            </a:endParaRPr>
          </a:p>
          <a:p>
            <a:pPr>
              <a:lnSpc>
                <a:spcPct val="120000"/>
              </a:lnSpc>
            </a:pPr>
            <a:r>
              <a:rPr kumimoji="0" lang="de-DE" altLang="de-DE" sz="1600" b="1">
                <a:solidFill>
                  <a:srgbClr val="D5D5D5"/>
                </a:solidFill>
                <a:latin typeface="Lucida Sans Unicode" pitchFamily="34" charset="0"/>
              </a:rPr>
              <a:t>Jahr	Asteroiden	Bemerkungen</a:t>
            </a:r>
            <a:endParaRPr kumimoji="0" lang="de-DE" altLang="de-DE" sz="1600">
              <a:solidFill>
                <a:srgbClr val="D5D5D5"/>
              </a:solidFill>
              <a:latin typeface="Lucida Sans Unicode" pitchFamily="34" charset="0"/>
            </a:endParaRPr>
          </a:p>
          <a:p>
            <a:pPr>
              <a:lnSpc>
                <a:spcPct val="120000"/>
              </a:lnSpc>
            </a:pPr>
            <a:r>
              <a:rPr kumimoji="0" lang="de-DE" altLang="de-DE" sz="1600">
                <a:solidFill>
                  <a:srgbClr val="D5D5D5"/>
                </a:solidFill>
                <a:latin typeface="Lucida Sans Unicode" pitchFamily="34" charset="0"/>
              </a:rPr>
              <a:t>1801	             1	Ceres</a:t>
            </a:r>
          </a:p>
          <a:p>
            <a:pPr>
              <a:lnSpc>
                <a:spcPct val="120000"/>
              </a:lnSpc>
            </a:pPr>
            <a:r>
              <a:rPr kumimoji="0" lang="de-DE" altLang="de-DE" sz="1600">
                <a:solidFill>
                  <a:srgbClr val="D5D5D5"/>
                </a:solidFill>
                <a:latin typeface="Lucida Sans Unicode" pitchFamily="34" charset="0"/>
              </a:rPr>
              <a:t>1845	             5 	Vesta, Pallas, Juno, Astraea	</a:t>
            </a:r>
          </a:p>
          <a:p>
            <a:pPr>
              <a:lnSpc>
                <a:spcPct val="120000"/>
              </a:lnSpc>
            </a:pPr>
            <a:r>
              <a:rPr kumimoji="0" lang="de-DE" altLang="de-DE" sz="1600">
                <a:solidFill>
                  <a:srgbClr val="D5D5D5"/>
                </a:solidFill>
                <a:latin typeface="Lucida Sans Unicode" pitchFamily="34" charset="0"/>
              </a:rPr>
              <a:t>1868	         100	bis 1890 alle visuell entdeckt</a:t>
            </a:r>
          </a:p>
          <a:p>
            <a:pPr>
              <a:lnSpc>
                <a:spcPct val="120000"/>
              </a:lnSpc>
            </a:pPr>
            <a:r>
              <a:rPr kumimoji="0" lang="de-DE" altLang="de-DE" sz="1600">
                <a:solidFill>
                  <a:srgbClr val="D5D5D5"/>
                </a:solidFill>
                <a:latin typeface="Lucida Sans Unicode" pitchFamily="34" charset="0"/>
              </a:rPr>
              <a:t>1890	         300	ab 1891 fotografisch, erstmals Max Wolf (LSHD)</a:t>
            </a:r>
          </a:p>
          <a:p>
            <a:pPr>
              <a:lnSpc>
                <a:spcPct val="120000"/>
              </a:lnSpc>
            </a:pPr>
            <a:r>
              <a:rPr kumimoji="0" lang="de-DE" altLang="de-DE" sz="1600">
                <a:solidFill>
                  <a:srgbClr val="D5D5D5"/>
                </a:solidFill>
                <a:latin typeface="Lucida Sans Unicode" pitchFamily="34" charset="0"/>
              </a:rPr>
              <a:t>1903 	         500</a:t>
            </a:r>
          </a:p>
          <a:p>
            <a:pPr>
              <a:lnSpc>
                <a:spcPct val="120000"/>
              </a:lnSpc>
            </a:pPr>
            <a:r>
              <a:rPr kumimoji="0" lang="de-DE" altLang="de-DE" sz="1800" b="1">
                <a:solidFill>
                  <a:schemeClr val="accent1"/>
                </a:solidFill>
                <a:latin typeface="Arial" charset="0"/>
              </a:rPr>
              <a:t>1923</a:t>
            </a:r>
            <a:r>
              <a:rPr kumimoji="0" lang="de-DE" altLang="de-DE" sz="1600">
                <a:solidFill>
                  <a:srgbClr val="FFFF66"/>
                </a:solidFill>
                <a:latin typeface="Lucida Sans Unicode" pitchFamily="34" charset="0"/>
              </a:rPr>
              <a:t> 	      </a:t>
            </a:r>
            <a:r>
              <a:rPr kumimoji="0" lang="de-DE" altLang="de-DE" sz="1800" b="1">
                <a:solidFill>
                  <a:schemeClr val="accent1"/>
                </a:solidFill>
                <a:latin typeface="Arial" charset="0"/>
              </a:rPr>
              <a:t>1.000</a:t>
            </a:r>
            <a:r>
              <a:rPr kumimoji="0" lang="de-DE" altLang="de-DE" sz="1600">
                <a:solidFill>
                  <a:srgbClr val="FFFF66"/>
                </a:solidFill>
                <a:latin typeface="Lucida Sans Unicode" pitchFamily="34" charset="0"/>
              </a:rPr>
              <a:t>	</a:t>
            </a:r>
            <a:r>
              <a:rPr kumimoji="0" lang="de-DE" altLang="de-DE" sz="1800" b="1">
                <a:solidFill>
                  <a:schemeClr val="accent1"/>
                </a:solidFill>
                <a:latin typeface="Arial" charset="0"/>
              </a:rPr>
              <a:t>Planeteninstitut Frankfurt (1913-1939)</a:t>
            </a:r>
          </a:p>
          <a:p>
            <a:pPr>
              <a:lnSpc>
                <a:spcPct val="120000"/>
              </a:lnSpc>
            </a:pPr>
            <a:r>
              <a:rPr kumimoji="0" lang="de-DE" altLang="de-DE" sz="1600">
                <a:solidFill>
                  <a:srgbClr val="D5D5D5"/>
                </a:solidFill>
                <a:latin typeface="Lucida Sans Unicode" pitchFamily="34" charset="0"/>
              </a:rPr>
              <a:t>1957 	      1.620</a:t>
            </a:r>
          </a:p>
          <a:p>
            <a:r>
              <a:rPr kumimoji="0" lang="de-DE" altLang="de-DE" sz="1600">
                <a:solidFill>
                  <a:srgbClr val="D5D5D5"/>
                </a:solidFill>
                <a:latin typeface="Lucida Sans Unicode" pitchFamily="34" charset="0"/>
              </a:rPr>
              <a:t>1983	      3.000	Seit 80er Jahren Digitalkameras</a:t>
            </a:r>
            <a:r>
              <a:rPr kumimoji="0" lang="de-DE" altLang="de-DE"/>
              <a:t> </a:t>
            </a:r>
            <a:endParaRPr kumimoji="0" lang="de-DE" altLang="de-DE" sz="1600">
              <a:solidFill>
                <a:srgbClr val="D5D5D5"/>
              </a:solidFill>
              <a:latin typeface="Lucida Sans Unicode" pitchFamily="34" charset="0"/>
            </a:endParaRPr>
          </a:p>
          <a:p>
            <a:pPr>
              <a:lnSpc>
                <a:spcPct val="120000"/>
              </a:lnSpc>
            </a:pPr>
            <a:r>
              <a:rPr kumimoji="0" lang="de-DE" altLang="de-DE" sz="1600">
                <a:solidFill>
                  <a:srgbClr val="D5D5D5"/>
                </a:solidFill>
                <a:latin typeface="Lucida Sans Unicode" pitchFamily="34" charset="0"/>
              </a:rPr>
              <a:t>1999	    10.000	Seit ~1996 automatisierte Großteleskope</a:t>
            </a:r>
          </a:p>
          <a:p>
            <a:pPr>
              <a:lnSpc>
                <a:spcPct val="120000"/>
              </a:lnSpc>
            </a:pPr>
            <a:r>
              <a:rPr kumimoji="0" lang="de-DE" altLang="de-DE" sz="1600">
                <a:solidFill>
                  <a:srgbClr val="D5D5D5"/>
                </a:solidFill>
                <a:latin typeface="Lucida Sans Unicode" pitchFamily="34" charset="0"/>
              </a:rPr>
              <a:t>2002	    52.000 </a:t>
            </a:r>
          </a:p>
          <a:p>
            <a:pPr>
              <a:lnSpc>
                <a:spcPct val="120000"/>
              </a:lnSpc>
            </a:pPr>
            <a:r>
              <a:rPr kumimoji="0" lang="de-DE" altLang="de-DE" sz="1600">
                <a:solidFill>
                  <a:srgbClr val="D5D5D5"/>
                </a:solidFill>
                <a:latin typeface="Lucida Sans Unicode" pitchFamily="34" charset="0"/>
              </a:rPr>
              <a:t>2007	~170.000    </a:t>
            </a:r>
          </a:p>
          <a:p>
            <a:pPr>
              <a:lnSpc>
                <a:spcPct val="120000"/>
              </a:lnSpc>
            </a:pPr>
            <a:r>
              <a:rPr kumimoji="0" lang="de-DE" altLang="de-DE" sz="1600">
                <a:solidFill>
                  <a:srgbClr val="D5D5D5"/>
                </a:solidFill>
                <a:latin typeface="Lucida Sans Unicode" pitchFamily="34" charset="0"/>
              </a:rPr>
              <a:t>2009	~200.000</a:t>
            </a:r>
          </a:p>
          <a:p>
            <a:pPr>
              <a:lnSpc>
                <a:spcPct val="120000"/>
              </a:lnSpc>
            </a:pPr>
            <a:endParaRPr kumimoji="0" lang="de-DE" altLang="de-DE" sz="1400">
              <a:solidFill>
                <a:srgbClr val="D5D5D5"/>
              </a:solidFill>
              <a:latin typeface="Lucida Sans Unicode" pitchFamily="34" charset="0"/>
            </a:endParaRPr>
          </a:p>
        </p:txBody>
      </p:sp>
      <p:sp>
        <p:nvSpPr>
          <p:cNvPr id="281603" name="Line 3"/>
          <p:cNvSpPr>
            <a:spLocks noChangeShapeType="1"/>
          </p:cNvSpPr>
          <p:nvPr/>
        </p:nvSpPr>
        <p:spPr bwMode="auto">
          <a:xfrm>
            <a:off x="-292100" y="5727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1607" name="Rectangle 7"/>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81608" name="Text Box 8"/>
          <p:cNvSpPr txBox="1">
            <a:spLocks noChangeArrowheads="1"/>
          </p:cNvSpPr>
          <p:nvPr/>
        </p:nvSpPr>
        <p:spPr bwMode="auto">
          <a:xfrm>
            <a:off x="34925" y="5899150"/>
            <a:ext cx="9085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b="1">
                <a:solidFill>
                  <a:srgbClr val="FF0000"/>
                </a:solidFill>
                <a:latin typeface="Arial" charset="0"/>
              </a:rPr>
              <a:t>In den letzten 2 Jahren gab es ungefähr so viele Entdeckungen wie in den ersten 200 Jahren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1608"/>
                                        </p:tgtEl>
                                        <p:attrNameLst>
                                          <p:attrName>style.visibility</p:attrName>
                                        </p:attrNameLst>
                                      </p:cBhvr>
                                      <p:to>
                                        <p:strVal val="visible"/>
                                      </p:to>
                                    </p:set>
                                    <p:animEffect transition="in" filter="blinds(horizontal)">
                                      <p:cBhvr>
                                        <p:cTn id="7" dur="5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4" name="Picture 2" descr="SG1026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8775"/>
            <a:ext cx="78120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5" name="Picture 3" descr="isis_bl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0"/>
            <a:ext cx="1403350" cy="1336675"/>
          </a:xfrm>
          <a:prstGeom prst="rect">
            <a:avLst/>
          </a:prstGeom>
          <a:noFill/>
          <a:extLst>
            <a:ext uri="{909E8E84-426E-40DD-AFC4-6F175D3DCCD1}">
              <a14:hiddenFill xmlns:a14="http://schemas.microsoft.com/office/drawing/2010/main">
                <a:solidFill>
                  <a:srgbClr val="FFFFFF"/>
                </a:solidFill>
              </a14:hiddenFill>
            </a:ext>
          </a:extLst>
        </p:spPr>
      </p:pic>
      <p:sp>
        <p:nvSpPr>
          <p:cNvPr id="248836" name="Rectangle 4"/>
          <p:cNvSpPr>
            <a:spLocks noChangeArrowheads="1"/>
          </p:cNvSpPr>
          <p:nvPr/>
        </p:nvSpPr>
        <p:spPr bwMode="auto">
          <a:xfrm>
            <a:off x="-252413" y="-26988"/>
            <a:ext cx="7924801"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kumimoji="0" lang="en-US" altLang="de-DE" sz="2800" b="1">
                <a:solidFill>
                  <a:schemeClr val="accent1"/>
                </a:solidFill>
                <a:latin typeface="Arial" charset="0"/>
              </a:rPr>
              <a:t>Der Physikalische Verein Frankfurt,</a:t>
            </a:r>
            <a:br>
              <a:rPr kumimoji="0" lang="en-US" altLang="de-DE" sz="2800" b="1">
                <a:solidFill>
                  <a:schemeClr val="accent1"/>
                </a:solidFill>
                <a:latin typeface="Arial" charset="0"/>
              </a:rPr>
            </a:br>
            <a:r>
              <a:rPr kumimoji="0" lang="en-US" altLang="de-DE" sz="2800" b="1">
                <a:solidFill>
                  <a:schemeClr val="accent1"/>
                </a:solidFill>
                <a:latin typeface="Arial" charset="0"/>
              </a:rPr>
              <a:t> seit 1824</a:t>
            </a:r>
          </a:p>
        </p:txBody>
      </p:sp>
      <p:pic>
        <p:nvPicPr>
          <p:cNvPr id="248837" name="Picture 5" descr="EINGANG KEINE STURZLINIEN"/>
          <p:cNvPicPr>
            <a:picLocks noChangeAspect="1" noChangeArrowheads="1"/>
          </p:cNvPicPr>
          <p:nvPr/>
        </p:nvPicPr>
        <p:blipFill>
          <a:blip r:embed="rId5">
            <a:extLst>
              <a:ext uri="{28A0092B-C50C-407E-A947-70E740481C1C}">
                <a14:useLocalDpi xmlns:a14="http://schemas.microsoft.com/office/drawing/2010/main" val="0"/>
              </a:ext>
            </a:extLst>
          </a:blip>
          <a:srcRect l="22067" r="22067" b="5284"/>
          <a:stretch>
            <a:fillRect/>
          </a:stretch>
        </p:blipFill>
        <p:spPr bwMode="auto">
          <a:xfrm>
            <a:off x="6097588" y="1628775"/>
            <a:ext cx="30829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8" name="Rectangle 6"/>
          <p:cNvSpPr>
            <a:spLocks noChangeArrowheads="1"/>
          </p:cNvSpPr>
          <p:nvPr/>
        </p:nvSpPr>
        <p:spPr bwMode="auto">
          <a:xfrm>
            <a:off x="323850" y="6092825"/>
            <a:ext cx="1555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Fotos: Klaus Krefft</a:t>
            </a:r>
          </a:p>
        </p:txBody>
      </p:sp>
      <p:sp>
        <p:nvSpPr>
          <p:cNvPr id="248841" name="Rectangle 9"/>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lgn="ctr">
              <a:spcBef>
                <a:spcPct val="20000"/>
              </a:spcBef>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eaLnBrk="0" fontAlgn="base" hangingPunct="0">
              <a:spcBef>
                <a:spcPct val="20000"/>
              </a:spcBef>
              <a:spcAft>
                <a:spcPct val="0"/>
              </a:spcAft>
              <a:defRPr sz="2000">
                <a:solidFill>
                  <a:schemeClr val="tx1"/>
                </a:solidFill>
                <a:latin typeface="Times New Roman" pitchFamily="18" charset="0"/>
              </a:defRPr>
            </a:lvl6pPr>
            <a:lvl7pPr algn="ctr" eaLnBrk="0" fontAlgn="base" hangingPunct="0">
              <a:spcBef>
                <a:spcPct val="20000"/>
              </a:spcBef>
              <a:spcAft>
                <a:spcPct val="0"/>
              </a:spcAft>
              <a:defRPr sz="2000">
                <a:solidFill>
                  <a:schemeClr val="tx1"/>
                </a:solidFill>
                <a:latin typeface="Times New Roman" pitchFamily="18" charset="0"/>
              </a:defRPr>
            </a:lvl7pPr>
            <a:lvl8pPr algn="ctr" eaLnBrk="0" fontAlgn="base" hangingPunct="0">
              <a:spcBef>
                <a:spcPct val="20000"/>
              </a:spcBef>
              <a:spcAft>
                <a:spcPct val="0"/>
              </a:spcAft>
              <a:defRPr sz="2000">
                <a:solidFill>
                  <a:schemeClr val="tx1"/>
                </a:solidFill>
                <a:latin typeface="Times New Roman" pitchFamily="18" charset="0"/>
              </a:defRPr>
            </a:lvl8pPr>
            <a:lvl9pPr algn="ctr" eaLnBrk="0" fontAlgn="base" hangingPunct="0">
              <a:spcBef>
                <a:spcPct val="20000"/>
              </a:spcBef>
              <a:spcAft>
                <a:spcPct val="0"/>
              </a:spcAft>
              <a:defRPr sz="2000">
                <a:solidFill>
                  <a:schemeClr val="tx1"/>
                </a:solidFill>
                <a:latin typeface="Times New Roman" pitchFamily="18" charset="0"/>
              </a:defRPr>
            </a:lvl9pPr>
          </a:lstStyle>
          <a:p>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63" y="0"/>
            <a:ext cx="1455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4" name="Rectangle 6"/>
          <p:cNvSpPr>
            <a:spLocks noChangeArrowheads="1"/>
          </p:cNvSpPr>
          <p:nvPr/>
        </p:nvSpPr>
        <p:spPr bwMode="auto">
          <a:xfrm>
            <a:off x="0" y="1600200"/>
            <a:ext cx="810101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eaLnBrk="0" fontAlgn="base" hangingPunct="0">
              <a:spcBef>
                <a:spcPct val="20000"/>
              </a:spcBef>
              <a:spcAft>
                <a:spcPct val="0"/>
              </a:spcAft>
              <a:defRPr sz="2000">
                <a:solidFill>
                  <a:schemeClr val="tx1"/>
                </a:solidFill>
                <a:latin typeface="Times New Roman" pitchFamily="18" charset="0"/>
              </a:defRPr>
            </a:lvl6pPr>
            <a:lvl7pPr algn="ctr" eaLnBrk="0" fontAlgn="base" hangingPunct="0">
              <a:spcBef>
                <a:spcPct val="20000"/>
              </a:spcBef>
              <a:spcAft>
                <a:spcPct val="0"/>
              </a:spcAft>
              <a:defRPr sz="2000">
                <a:solidFill>
                  <a:schemeClr val="tx1"/>
                </a:solidFill>
                <a:latin typeface="Times New Roman" pitchFamily="18" charset="0"/>
              </a:defRPr>
            </a:lvl7pPr>
            <a:lvl8pPr algn="ctr" eaLnBrk="0" fontAlgn="base" hangingPunct="0">
              <a:spcBef>
                <a:spcPct val="20000"/>
              </a:spcBef>
              <a:spcAft>
                <a:spcPct val="0"/>
              </a:spcAft>
              <a:defRPr sz="2000">
                <a:solidFill>
                  <a:schemeClr val="tx1"/>
                </a:solidFill>
                <a:latin typeface="Times New Roman" pitchFamily="18" charset="0"/>
              </a:defRPr>
            </a:lvl8pPr>
            <a:lvl9pPr algn="ctr" eaLnBrk="0" fontAlgn="base" hangingPunct="0">
              <a:spcBef>
                <a:spcPct val="20000"/>
              </a:spcBef>
              <a:spcAft>
                <a:spcPct val="0"/>
              </a:spcAft>
              <a:defRPr sz="2000">
                <a:solidFill>
                  <a:schemeClr val="tx1"/>
                </a:solidFill>
                <a:latin typeface="Times New Roman" pitchFamily="18" charset="0"/>
              </a:defRPr>
            </a:lvl9pPr>
          </a:lstStyle>
          <a:p>
            <a:endParaRPr kumimoji="0" lang="de-DE" altLang="de-DE" sz="2000">
              <a:latin typeface="Arial" charset="0"/>
            </a:endParaRPr>
          </a:p>
          <a:p>
            <a:pPr algn="l">
              <a:buFontTx/>
              <a:buChar char="•"/>
            </a:pPr>
            <a:r>
              <a:rPr kumimoji="0" lang="de-DE" altLang="de-DE" sz="2000">
                <a:solidFill>
                  <a:srgbClr val="C0C0C0"/>
                </a:solidFill>
                <a:latin typeface="Arial" charset="0"/>
              </a:rPr>
              <a:t>1824: Gründung des Physikalischen Vereins</a:t>
            </a:r>
          </a:p>
          <a:p>
            <a:pPr algn="l">
              <a:buFontTx/>
              <a:buChar char="•"/>
            </a:pPr>
            <a:r>
              <a:rPr kumimoji="0" lang="de-DE" altLang="de-DE" sz="2000">
                <a:solidFill>
                  <a:srgbClr val="C0C0C0"/>
                </a:solidFill>
                <a:latin typeface="Arial" charset="0"/>
              </a:rPr>
              <a:t>1908: Fertigstellung des Vereinsgebäudes mit Sternwarte</a:t>
            </a:r>
          </a:p>
          <a:p>
            <a:pPr algn="l">
              <a:buFontTx/>
              <a:buChar char="•"/>
            </a:pPr>
            <a:r>
              <a:rPr kumimoji="0" lang="de-DE" altLang="de-DE" sz="2000">
                <a:solidFill>
                  <a:srgbClr val="C0C0C0"/>
                </a:solidFill>
                <a:latin typeface="Arial" charset="0"/>
              </a:rPr>
              <a:t>1913: Mitgründer der Universität Frankfurt</a:t>
            </a:r>
          </a:p>
          <a:p>
            <a:pPr algn="l">
              <a:buFontTx/>
              <a:buChar char="•"/>
            </a:pPr>
            <a:r>
              <a:rPr kumimoji="0" lang="de-DE" altLang="de-DE" sz="2000">
                <a:solidFill>
                  <a:srgbClr val="FFFF99"/>
                </a:solidFill>
                <a:latin typeface="Arial" charset="0"/>
              </a:rPr>
              <a:t>1913: Mitgründer und Betreiber des Planeteninstituts</a:t>
            </a:r>
            <a:endParaRPr kumimoji="0" lang="de-DE" altLang="de-DE" sz="2000">
              <a:latin typeface="Arial" charset="0"/>
            </a:endParaRPr>
          </a:p>
          <a:p>
            <a:pPr algn="l">
              <a:buFontTx/>
              <a:buChar char="•"/>
            </a:pPr>
            <a:r>
              <a:rPr kumimoji="0" lang="de-DE" altLang="de-DE" sz="2000">
                <a:solidFill>
                  <a:srgbClr val="FFFF99"/>
                </a:solidFill>
                <a:latin typeface="Arial" charset="0"/>
              </a:rPr>
              <a:t>1924: Observatory Code 523 </a:t>
            </a:r>
          </a:p>
          <a:p>
            <a:pPr algn="l">
              <a:buFontTx/>
              <a:buChar char="•"/>
            </a:pPr>
            <a:r>
              <a:rPr kumimoji="0" lang="de-DE" altLang="de-DE" sz="2000">
                <a:solidFill>
                  <a:srgbClr val="FFFF99"/>
                </a:solidFill>
                <a:latin typeface="Arial" charset="0"/>
              </a:rPr>
              <a:t>1997: Fertigstellung der Außensternwarte im Taunus</a:t>
            </a:r>
            <a:endParaRPr kumimoji="0" lang="de-DE" altLang="de-DE" sz="2000">
              <a:latin typeface="Arial" charset="0"/>
            </a:endParaRPr>
          </a:p>
          <a:p>
            <a:pPr algn="l">
              <a:buFontTx/>
              <a:buChar char="•"/>
            </a:pPr>
            <a:r>
              <a:rPr kumimoji="0" lang="de-DE" altLang="de-DE" sz="2000">
                <a:solidFill>
                  <a:srgbClr val="FFFF99"/>
                </a:solidFill>
                <a:latin typeface="Arial" charset="0"/>
              </a:rPr>
              <a:t>2006: Observatory Code B01 für die Taunus-Sternwarte</a:t>
            </a:r>
            <a:endParaRPr kumimoji="0" lang="de-DE" altLang="de-DE" sz="2000" u="sng">
              <a:latin typeface="Arial" charset="0"/>
            </a:endParaRPr>
          </a:p>
          <a:p>
            <a:pPr algn="l">
              <a:buFontTx/>
              <a:buChar char="•"/>
            </a:pPr>
            <a:r>
              <a:rPr kumimoji="0" lang="de-DE" altLang="de-DE" sz="2000">
                <a:solidFill>
                  <a:srgbClr val="FFFF99"/>
                </a:solidFill>
                <a:latin typeface="Arial" charset="0"/>
              </a:rPr>
              <a:t>2006: Erste Asteroiden - Entdeckung in der Vereinsgeschichte</a:t>
            </a:r>
            <a:endParaRPr kumimoji="0" lang="de-DE" altLang="de-DE" sz="2000">
              <a:latin typeface="Arial" charset="0"/>
            </a:endParaRPr>
          </a:p>
          <a:p>
            <a:pPr algn="l">
              <a:buFontTx/>
              <a:buChar char="•"/>
            </a:pPr>
            <a:endParaRPr kumimoji="0" lang="de-DE" altLang="de-DE" sz="2000">
              <a:latin typeface="Arial" charset="0"/>
            </a:endParaRPr>
          </a:p>
        </p:txBody>
      </p:sp>
      <p:pic>
        <p:nvPicPr>
          <p:cNvPr id="186379" name="Picture 11" descr="isis_bl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163" y="0"/>
            <a:ext cx="1403350" cy="1336675"/>
          </a:xfrm>
          <a:prstGeom prst="rect">
            <a:avLst/>
          </a:prstGeom>
          <a:noFill/>
          <a:extLst>
            <a:ext uri="{909E8E84-426E-40DD-AFC4-6F175D3DCCD1}">
              <a14:hiddenFill xmlns:a14="http://schemas.microsoft.com/office/drawing/2010/main">
                <a:solidFill>
                  <a:srgbClr val="FFFFFF"/>
                </a:solidFill>
              </a14:hiddenFill>
            </a:ext>
          </a:extLst>
        </p:spPr>
      </p:pic>
      <p:sp>
        <p:nvSpPr>
          <p:cNvPr id="186382" name="Rectangle 14"/>
          <p:cNvSpPr>
            <a:spLocks noChangeArrowheads="1"/>
          </p:cNvSpPr>
          <p:nvPr/>
        </p:nvSpPr>
        <p:spPr bwMode="auto">
          <a:xfrm>
            <a:off x="-36513" y="-171450"/>
            <a:ext cx="7524751"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kumimoji="0" lang="de-DE" altLang="de-DE" sz="2800" b="1">
                <a:solidFill>
                  <a:schemeClr val="accent1"/>
                </a:solidFill>
                <a:latin typeface="Arial" charset="0"/>
              </a:rPr>
              <a:t>Kurze Chronik des Physikalischen Vereins</a:t>
            </a:r>
          </a:p>
        </p:txBody>
      </p:sp>
      <p:sp>
        <p:nvSpPr>
          <p:cNvPr id="186383" name="Rectangle 1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lgn="ctr">
              <a:spcBef>
                <a:spcPct val="20000"/>
              </a:spcBef>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eaLnBrk="0" fontAlgn="base" hangingPunct="0">
              <a:spcBef>
                <a:spcPct val="20000"/>
              </a:spcBef>
              <a:spcAft>
                <a:spcPct val="0"/>
              </a:spcAft>
              <a:defRPr sz="2000">
                <a:solidFill>
                  <a:schemeClr val="tx1"/>
                </a:solidFill>
                <a:latin typeface="Times New Roman" pitchFamily="18" charset="0"/>
              </a:defRPr>
            </a:lvl6pPr>
            <a:lvl7pPr algn="ctr" eaLnBrk="0" fontAlgn="base" hangingPunct="0">
              <a:spcBef>
                <a:spcPct val="20000"/>
              </a:spcBef>
              <a:spcAft>
                <a:spcPct val="0"/>
              </a:spcAft>
              <a:defRPr sz="2000">
                <a:solidFill>
                  <a:schemeClr val="tx1"/>
                </a:solidFill>
                <a:latin typeface="Times New Roman" pitchFamily="18" charset="0"/>
              </a:defRPr>
            </a:lvl7pPr>
            <a:lvl8pPr algn="ctr" eaLnBrk="0" fontAlgn="base" hangingPunct="0">
              <a:spcBef>
                <a:spcPct val="20000"/>
              </a:spcBef>
              <a:spcAft>
                <a:spcPct val="0"/>
              </a:spcAft>
              <a:defRPr sz="2000">
                <a:solidFill>
                  <a:schemeClr val="tx1"/>
                </a:solidFill>
                <a:latin typeface="Times New Roman" pitchFamily="18" charset="0"/>
              </a:defRPr>
            </a:lvl8pPr>
            <a:lvl9pPr algn="ctr" eaLnBrk="0" fontAlgn="base" hangingPunct="0">
              <a:spcBef>
                <a:spcPct val="20000"/>
              </a:spcBef>
              <a:spcAft>
                <a:spcPct val="0"/>
              </a:spcAft>
              <a:defRPr sz="2000">
                <a:solidFill>
                  <a:schemeClr val="tx1"/>
                </a:solidFill>
                <a:latin typeface="Times New Roman" pitchFamily="18" charset="0"/>
              </a:defRPr>
            </a:lvl9pPr>
          </a:lstStyle>
          <a:p>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74">
                                            <p:txEl>
                                              <p:pRg st="1" end="1"/>
                                            </p:txEl>
                                          </p:spTgt>
                                        </p:tgtEl>
                                        <p:attrNameLst>
                                          <p:attrName>style.visibility</p:attrName>
                                        </p:attrNameLst>
                                      </p:cBhvr>
                                      <p:to>
                                        <p:strVal val="visible"/>
                                      </p:to>
                                    </p:set>
                                    <p:animEffect transition="in" filter="blinds(horizontal)">
                                      <p:cBhvr>
                                        <p:cTn id="7" dur="500"/>
                                        <p:tgtEl>
                                          <p:spTgt spid="1863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6374">
                                            <p:txEl>
                                              <p:pRg st="2" end="2"/>
                                            </p:txEl>
                                          </p:spTgt>
                                        </p:tgtEl>
                                        <p:attrNameLst>
                                          <p:attrName>style.visibility</p:attrName>
                                        </p:attrNameLst>
                                      </p:cBhvr>
                                      <p:to>
                                        <p:strVal val="visible"/>
                                      </p:to>
                                    </p:set>
                                    <p:animEffect transition="in" filter="blinds(horizontal)">
                                      <p:cBhvr>
                                        <p:cTn id="12" dur="500"/>
                                        <p:tgtEl>
                                          <p:spTgt spid="18637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6374">
                                            <p:txEl>
                                              <p:pRg st="3" end="3"/>
                                            </p:txEl>
                                          </p:spTgt>
                                        </p:tgtEl>
                                        <p:attrNameLst>
                                          <p:attrName>style.visibility</p:attrName>
                                        </p:attrNameLst>
                                      </p:cBhvr>
                                      <p:to>
                                        <p:strVal val="visible"/>
                                      </p:to>
                                    </p:set>
                                    <p:animEffect transition="in" filter="blinds(horizontal)">
                                      <p:cBhvr>
                                        <p:cTn id="17" dur="500"/>
                                        <p:tgtEl>
                                          <p:spTgt spid="18637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6374">
                                            <p:txEl>
                                              <p:pRg st="4" end="4"/>
                                            </p:txEl>
                                          </p:spTgt>
                                        </p:tgtEl>
                                        <p:attrNameLst>
                                          <p:attrName>style.visibility</p:attrName>
                                        </p:attrNameLst>
                                      </p:cBhvr>
                                      <p:to>
                                        <p:strVal val="visible"/>
                                      </p:to>
                                    </p:set>
                                    <p:animEffect transition="in" filter="blinds(horizontal)">
                                      <p:cBhvr>
                                        <p:cTn id="22" dur="500"/>
                                        <p:tgtEl>
                                          <p:spTgt spid="18637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6374">
                                            <p:txEl>
                                              <p:pRg st="5" end="5"/>
                                            </p:txEl>
                                          </p:spTgt>
                                        </p:tgtEl>
                                        <p:attrNameLst>
                                          <p:attrName>style.visibility</p:attrName>
                                        </p:attrNameLst>
                                      </p:cBhvr>
                                      <p:to>
                                        <p:strVal val="visible"/>
                                      </p:to>
                                    </p:set>
                                    <p:animEffect transition="in" filter="blinds(horizontal)">
                                      <p:cBhvr>
                                        <p:cTn id="27" dur="500"/>
                                        <p:tgtEl>
                                          <p:spTgt spid="186374">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6374">
                                            <p:txEl>
                                              <p:pRg st="6" end="6"/>
                                            </p:txEl>
                                          </p:spTgt>
                                        </p:tgtEl>
                                        <p:attrNameLst>
                                          <p:attrName>style.visibility</p:attrName>
                                        </p:attrNameLst>
                                      </p:cBhvr>
                                      <p:to>
                                        <p:strVal val="visible"/>
                                      </p:to>
                                    </p:set>
                                    <p:animEffect transition="in" filter="blinds(horizontal)">
                                      <p:cBhvr>
                                        <p:cTn id="32" dur="500"/>
                                        <p:tgtEl>
                                          <p:spTgt spid="186374">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6374">
                                            <p:txEl>
                                              <p:pRg st="7" end="7"/>
                                            </p:txEl>
                                          </p:spTgt>
                                        </p:tgtEl>
                                        <p:attrNameLst>
                                          <p:attrName>style.visibility</p:attrName>
                                        </p:attrNameLst>
                                      </p:cBhvr>
                                      <p:to>
                                        <p:strVal val="visible"/>
                                      </p:to>
                                    </p:set>
                                    <p:animEffect transition="in" filter="blinds(horizontal)">
                                      <p:cBhvr>
                                        <p:cTn id="37" dur="500"/>
                                        <p:tgtEl>
                                          <p:spTgt spid="186374">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86374">
                                            <p:txEl>
                                              <p:pRg st="8" end="8"/>
                                            </p:txEl>
                                          </p:spTgt>
                                        </p:tgtEl>
                                        <p:attrNameLst>
                                          <p:attrName>style.visibility</p:attrName>
                                        </p:attrNameLst>
                                      </p:cBhvr>
                                      <p:to>
                                        <p:strVal val="visible"/>
                                      </p:to>
                                    </p:set>
                                    <p:animEffect transition="in" filter="blinds(horizontal)">
                                      <p:cBhvr>
                                        <p:cTn id="42" dur="500"/>
                                        <p:tgtEl>
                                          <p:spTgt spid="1863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63" y="0"/>
            <a:ext cx="1455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9906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84" name="Rectangle 4"/>
          <p:cNvSpPr>
            <a:spLocks noChangeArrowheads="1"/>
          </p:cNvSpPr>
          <p:nvPr>
            <p:ph type="ctrTitle"/>
          </p:nvPr>
        </p:nvSpPr>
        <p:spPr>
          <a:xfrm>
            <a:off x="0" y="76200"/>
            <a:ext cx="6516688" cy="760413"/>
          </a:xfrm>
          <a:noFill/>
          <a:ln/>
        </p:spPr>
        <p:txBody>
          <a:bodyPr lIns="92075" tIns="46038" rIns="92075" bIns="46038" anchor="b"/>
          <a:lstStyle/>
          <a:p>
            <a:r>
              <a:rPr lang="en-US" altLang="de-DE" sz="2800" b="1">
                <a:solidFill>
                  <a:schemeClr val="accent1"/>
                </a:solidFill>
                <a:latin typeface="Arial" charset="0"/>
              </a:rPr>
              <a:t>Planeteninstitut 1913-1939</a:t>
            </a:r>
          </a:p>
        </p:txBody>
      </p:sp>
      <p:pic>
        <p:nvPicPr>
          <p:cNvPr id="250885" name="Picture 5" descr="isis_bl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0"/>
            <a:ext cx="1403350" cy="1336675"/>
          </a:xfrm>
          <a:prstGeom prst="rect">
            <a:avLst/>
          </a:prstGeom>
          <a:noFill/>
          <a:extLst>
            <a:ext uri="{909E8E84-426E-40DD-AFC4-6F175D3DCCD1}">
              <a14:hiddenFill xmlns:a14="http://schemas.microsoft.com/office/drawing/2010/main">
                <a:solidFill>
                  <a:srgbClr val="FFFFFF"/>
                </a:solidFill>
              </a14:hiddenFill>
            </a:ext>
          </a:extLst>
        </p:spPr>
      </p:pic>
      <p:sp>
        <p:nvSpPr>
          <p:cNvPr id="250888" name="Rectangle 8"/>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lgn="ctr">
              <a:spcBef>
                <a:spcPct val="20000"/>
              </a:spcBef>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eaLnBrk="0" fontAlgn="base" hangingPunct="0">
              <a:spcBef>
                <a:spcPct val="20000"/>
              </a:spcBef>
              <a:spcAft>
                <a:spcPct val="0"/>
              </a:spcAft>
              <a:defRPr sz="2000">
                <a:solidFill>
                  <a:schemeClr val="tx1"/>
                </a:solidFill>
                <a:latin typeface="Times New Roman" pitchFamily="18" charset="0"/>
              </a:defRPr>
            </a:lvl6pPr>
            <a:lvl7pPr algn="ctr" eaLnBrk="0" fontAlgn="base" hangingPunct="0">
              <a:spcBef>
                <a:spcPct val="20000"/>
              </a:spcBef>
              <a:spcAft>
                <a:spcPct val="0"/>
              </a:spcAft>
              <a:defRPr sz="2000">
                <a:solidFill>
                  <a:schemeClr val="tx1"/>
                </a:solidFill>
                <a:latin typeface="Times New Roman" pitchFamily="18" charset="0"/>
              </a:defRPr>
            </a:lvl7pPr>
            <a:lvl8pPr algn="ctr" eaLnBrk="0" fontAlgn="base" hangingPunct="0">
              <a:spcBef>
                <a:spcPct val="20000"/>
              </a:spcBef>
              <a:spcAft>
                <a:spcPct val="0"/>
              </a:spcAft>
              <a:defRPr sz="2000">
                <a:solidFill>
                  <a:schemeClr val="tx1"/>
                </a:solidFill>
                <a:latin typeface="Times New Roman" pitchFamily="18" charset="0"/>
              </a:defRPr>
            </a:lvl8pPr>
            <a:lvl9pPr algn="ctr" eaLnBrk="0" fontAlgn="base" hangingPunct="0">
              <a:spcBef>
                <a:spcPct val="20000"/>
              </a:spcBef>
              <a:spcAft>
                <a:spcPct val="0"/>
              </a:spcAft>
              <a:defRPr sz="2000">
                <a:solidFill>
                  <a:schemeClr val="tx1"/>
                </a:solidFill>
                <a:latin typeface="Times New Roman" pitchFamily="18" charset="0"/>
              </a:defRPr>
            </a:lvl9pPr>
          </a:lstStyle>
          <a:p>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54" name="Line 2"/>
          <p:cNvSpPr>
            <a:spLocks noChangeShapeType="1"/>
          </p:cNvSpPr>
          <p:nvPr/>
        </p:nvSpPr>
        <p:spPr bwMode="auto">
          <a:xfrm>
            <a:off x="-292100" y="5727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9555" name="Line 3"/>
          <p:cNvSpPr>
            <a:spLocks noChangeShapeType="1"/>
          </p:cNvSpPr>
          <p:nvPr/>
        </p:nvSpPr>
        <p:spPr bwMode="auto">
          <a:xfrm>
            <a:off x="4241800"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9557" name="Comment 5"/>
          <p:cNvSpPr>
            <a:spLocks noChangeArrowheads="1"/>
          </p:cNvSpPr>
          <p:nvPr/>
        </p:nvSpPr>
        <p:spPr bwMode="auto">
          <a:xfrm>
            <a:off x="-2105025" y="-1660525"/>
            <a:ext cx="1828800" cy="2654300"/>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400" b="1">
                <a:solidFill>
                  <a:srgbClr val="000000"/>
                </a:solidFill>
                <a:latin typeface="Arial" charset="0"/>
              </a:rPr>
              <a:t>Erwin Schwab:</a:t>
            </a:r>
            <a:endParaRPr kumimoji="0" lang="de-DE" altLang="de-DE" sz="1400">
              <a:solidFill>
                <a:srgbClr val="000000"/>
              </a:solidFill>
              <a:latin typeface="Arial" charset="0"/>
            </a:endParaRPr>
          </a:p>
          <a:p>
            <a:r>
              <a:rPr kumimoji="0" lang="de-DE" altLang="de-DE" sz="1400"/>
              <a:t>Aufgaben waren im wesentlichen Theoretischer Natur</a:t>
            </a:r>
          </a:p>
          <a:p>
            <a:pPr>
              <a:spcBef>
                <a:spcPct val="50000"/>
              </a:spcBef>
            </a:pPr>
            <a:r>
              <a:rPr kumimoji="0" lang="de-DE" altLang="de-DE" sz="1400">
                <a:solidFill>
                  <a:srgbClr val="000000"/>
                </a:solidFill>
                <a:latin typeface="Arial" charset="0"/>
              </a:rPr>
              <a:t>keine Asteroiden Entdeckung</a:t>
            </a:r>
          </a:p>
          <a:p>
            <a:pPr>
              <a:spcBef>
                <a:spcPct val="50000"/>
              </a:spcBef>
            </a:pPr>
            <a:endParaRPr kumimoji="0" lang="de-DE" altLang="de-DE" sz="1400">
              <a:solidFill>
                <a:srgbClr val="000000"/>
              </a:solidFill>
              <a:latin typeface="Arial" charset="0"/>
            </a:endParaRPr>
          </a:p>
          <a:p>
            <a:r>
              <a:rPr kumimoji="0" lang="de-DE" altLang="de-DE" sz="1400">
                <a:solidFill>
                  <a:srgbClr val="000000"/>
                </a:solidFill>
                <a:latin typeface="Arial" charset="0"/>
              </a:rPr>
              <a:t>(1487) Boda entdeckt 1938</a:t>
            </a:r>
          </a:p>
          <a:p>
            <a:r>
              <a:rPr kumimoji="0" lang="de-DE" altLang="de-DE" sz="1400">
                <a:solidFill>
                  <a:srgbClr val="000000"/>
                </a:solidFill>
                <a:latin typeface="Arial" charset="0"/>
              </a:rPr>
              <a:t> von K. Reinmuth in Heidelberg</a:t>
            </a:r>
          </a:p>
        </p:txBody>
      </p:sp>
      <p:pic>
        <p:nvPicPr>
          <p:cNvPr id="279558" name="Picture 6"/>
          <p:cNvPicPr>
            <a:picLocks noChangeAspect="1" noChangeArrowheads="1"/>
          </p:cNvPicPr>
          <p:nvPr/>
        </p:nvPicPr>
        <p:blipFill>
          <a:blip r:embed="rId3">
            <a:extLst>
              <a:ext uri="{28A0092B-C50C-407E-A947-70E740481C1C}">
                <a14:useLocalDpi xmlns:a14="http://schemas.microsoft.com/office/drawing/2010/main" val="0"/>
              </a:ext>
            </a:extLst>
          </a:blip>
          <a:srcRect l="2521" t="5067" r="54810"/>
          <a:stretch>
            <a:fillRect/>
          </a:stretch>
        </p:blipFill>
        <p:spPr bwMode="auto">
          <a:xfrm>
            <a:off x="733425" y="469900"/>
            <a:ext cx="3367088" cy="516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59" name="Text Box 7"/>
          <p:cNvSpPr txBox="1">
            <a:spLocks noChangeArrowheads="1"/>
          </p:cNvSpPr>
          <p:nvPr/>
        </p:nvSpPr>
        <p:spPr bwMode="auto">
          <a:xfrm>
            <a:off x="4279900" y="-26988"/>
            <a:ext cx="4318000" cy="590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gn="just">
              <a:lnSpc>
                <a:spcPct val="120000"/>
              </a:lnSpc>
            </a:pPr>
            <a:r>
              <a:rPr kumimoji="0" lang="de-DE" altLang="de-DE" sz="2000" b="1">
                <a:solidFill>
                  <a:schemeClr val="accent1"/>
                </a:solidFill>
                <a:latin typeface="Arial" charset="0"/>
              </a:rPr>
              <a:t>Planeteninstitut in Frankfurt</a:t>
            </a:r>
          </a:p>
          <a:p>
            <a:pPr algn="just">
              <a:lnSpc>
                <a:spcPct val="120000"/>
              </a:lnSpc>
            </a:pPr>
            <a:r>
              <a:rPr kumimoji="0" lang="de-DE" altLang="de-DE" sz="2000" b="1">
                <a:solidFill>
                  <a:schemeClr val="accent1"/>
                </a:solidFill>
                <a:latin typeface="Arial" charset="0"/>
              </a:rPr>
              <a:t>1913 - 1939</a:t>
            </a:r>
          </a:p>
          <a:p>
            <a:pPr algn="just">
              <a:lnSpc>
                <a:spcPct val="120000"/>
              </a:lnSpc>
            </a:pPr>
            <a:endParaRPr kumimoji="0" lang="de-DE" altLang="de-DE" sz="2000">
              <a:solidFill>
                <a:srgbClr val="D5D5D5"/>
              </a:solidFill>
              <a:latin typeface="Lucida Sans Unicode" pitchFamily="34" charset="0"/>
            </a:endParaRPr>
          </a:p>
          <a:p>
            <a:pPr>
              <a:buFontTx/>
              <a:buChar char="•"/>
            </a:pPr>
            <a:r>
              <a:rPr lang="de-DE" altLang="de-DE" sz="1600" b="1">
                <a:solidFill>
                  <a:srgbClr val="C0C0C0"/>
                </a:solidFill>
                <a:latin typeface="Arial" charset="0"/>
              </a:rPr>
              <a:t>Gegründet vom Physikalischen Verein</a:t>
            </a:r>
          </a:p>
          <a:p>
            <a:pPr>
              <a:buFontTx/>
              <a:buChar char="•"/>
            </a:pPr>
            <a:r>
              <a:rPr lang="de-DE" altLang="de-DE" sz="1600" b="1">
                <a:solidFill>
                  <a:srgbClr val="C0C0C0"/>
                </a:solidFill>
                <a:latin typeface="Arial" charset="0"/>
              </a:rPr>
              <a:t>Weltweit zentrale Sammelstelle für alle Positionsmessungen von Asteroiden</a:t>
            </a:r>
          </a:p>
          <a:p>
            <a:pPr>
              <a:buFontTx/>
              <a:buChar char="•"/>
            </a:pPr>
            <a:r>
              <a:rPr lang="de-DE" altLang="de-DE" sz="1600" b="1">
                <a:solidFill>
                  <a:srgbClr val="C0C0C0"/>
                </a:solidFill>
                <a:latin typeface="Arial" charset="0"/>
              </a:rPr>
              <a:t>In 26 Jahren wurden die Bahnen von über 600 Kleinplaneten berechnet.</a:t>
            </a:r>
          </a:p>
          <a:p>
            <a:pPr>
              <a:buFontTx/>
              <a:buChar char="•"/>
            </a:pPr>
            <a:r>
              <a:rPr lang="de-DE" altLang="de-DE" sz="1600" b="1">
                <a:solidFill>
                  <a:srgbClr val="C0C0C0"/>
                </a:solidFill>
                <a:latin typeface="Arial" charset="0"/>
              </a:rPr>
              <a:t>Grundlegende Veröffentlichungen zur  Himmelsmechanik verfasst.</a:t>
            </a:r>
          </a:p>
          <a:p>
            <a:pPr>
              <a:buFontTx/>
              <a:buChar char="•"/>
            </a:pPr>
            <a:r>
              <a:rPr lang="de-DE" altLang="de-DE" sz="1600" b="1">
                <a:solidFill>
                  <a:srgbClr val="C0C0C0"/>
                </a:solidFill>
                <a:latin typeface="Arial" charset="0"/>
              </a:rPr>
              <a:t>Neue Theorien zu Bahnstörungen entwickelt</a:t>
            </a:r>
          </a:p>
          <a:p>
            <a:pPr>
              <a:buFontTx/>
              <a:buChar char="•"/>
            </a:pPr>
            <a:endParaRPr lang="de-DE" altLang="de-DE" sz="1600" b="1">
              <a:solidFill>
                <a:srgbClr val="C0C0C0"/>
              </a:solidFill>
              <a:latin typeface="Arial" charset="0"/>
            </a:endParaRPr>
          </a:p>
          <a:p>
            <a:r>
              <a:rPr lang="de-DE" altLang="de-DE" sz="1600" b="1">
                <a:solidFill>
                  <a:srgbClr val="C0C0C0"/>
                </a:solidFill>
                <a:latin typeface="Arial" charset="0"/>
              </a:rPr>
              <a:t>Leiter des Instituts &amp; Sternwarte</a:t>
            </a:r>
          </a:p>
          <a:p>
            <a:r>
              <a:rPr lang="de-DE" altLang="de-DE" sz="1600" b="1">
                <a:solidFill>
                  <a:srgbClr val="C0C0C0"/>
                </a:solidFill>
                <a:latin typeface="Arial" charset="0"/>
              </a:rPr>
              <a:t>Martin Brendel 1862-1939</a:t>
            </a:r>
          </a:p>
          <a:p>
            <a:endParaRPr lang="de-DE" altLang="de-DE" sz="1600" b="1">
              <a:solidFill>
                <a:srgbClr val="C0C0C0"/>
              </a:solidFill>
              <a:latin typeface="Arial" charset="0"/>
            </a:endParaRPr>
          </a:p>
          <a:p>
            <a:r>
              <a:rPr lang="de-DE" altLang="de-DE" sz="1600" b="1">
                <a:solidFill>
                  <a:srgbClr val="C0C0C0"/>
                </a:solidFill>
                <a:latin typeface="Arial" charset="0"/>
              </a:rPr>
              <a:t>Ab 1939 integriert in das </a:t>
            </a:r>
          </a:p>
          <a:p>
            <a:r>
              <a:rPr lang="de-DE" altLang="de-DE" sz="1600" b="1">
                <a:solidFill>
                  <a:srgbClr val="C0C0C0"/>
                </a:solidFill>
                <a:latin typeface="Arial" charset="0"/>
              </a:rPr>
              <a:t>Astron. Rechen-Inst.-Heidelberg</a:t>
            </a:r>
          </a:p>
          <a:p>
            <a:endParaRPr lang="de-DE" altLang="de-DE" sz="1600" b="1">
              <a:solidFill>
                <a:srgbClr val="C0C0C0"/>
              </a:solidFill>
              <a:latin typeface="Arial" charset="0"/>
            </a:endParaRPr>
          </a:p>
          <a:p>
            <a:r>
              <a:rPr lang="de-DE" altLang="de-DE" sz="1600" b="1">
                <a:solidFill>
                  <a:srgbClr val="C0C0C0"/>
                </a:solidFill>
                <a:latin typeface="Arial" charset="0"/>
              </a:rPr>
              <a:t>(761) Brendelia entdeckt 1913</a:t>
            </a:r>
          </a:p>
          <a:p>
            <a:pPr>
              <a:spcAft>
                <a:spcPct val="30000"/>
              </a:spcAft>
            </a:pPr>
            <a:r>
              <a:rPr lang="de-DE" altLang="de-DE" sz="1600" b="1">
                <a:solidFill>
                  <a:srgbClr val="C0C0C0"/>
                </a:solidFill>
                <a:latin typeface="Arial" charset="0"/>
              </a:rPr>
              <a:t> von F. Kaiser in Heidelberg </a:t>
            </a:r>
          </a:p>
          <a:p>
            <a:endParaRPr lang="de-DE" altLang="de-DE" sz="1600" b="1">
              <a:solidFill>
                <a:srgbClr val="C0C0C0"/>
              </a:solidFill>
              <a:latin typeface="Arial" charset="0"/>
            </a:endParaRPr>
          </a:p>
        </p:txBody>
      </p:sp>
      <p:graphicFrame>
        <p:nvGraphicFramePr>
          <p:cNvPr id="279560" name="Object 8"/>
          <p:cNvGraphicFramePr>
            <a:graphicFrameLocks noChangeAspect="1"/>
          </p:cNvGraphicFramePr>
          <p:nvPr/>
        </p:nvGraphicFramePr>
        <p:xfrm>
          <a:off x="7815263" y="3475038"/>
          <a:ext cx="1296987" cy="2101850"/>
        </p:xfrm>
        <a:graphic>
          <a:graphicData uri="http://schemas.openxmlformats.org/presentationml/2006/ole">
            <mc:AlternateContent xmlns:mc="http://schemas.openxmlformats.org/markup-compatibility/2006">
              <mc:Choice xmlns:v="urn:schemas-microsoft-com:vml" Requires="v">
                <p:oleObj spid="_x0000_s279567" name="Image" r:id="rId4" imgW="2314286" imgH="3333333" progId="PSP7.Image">
                  <p:embed/>
                </p:oleObj>
              </mc:Choice>
              <mc:Fallback>
                <p:oleObj name="Image" r:id="rId4" imgW="2314286" imgH="3333333" progId="PSP7.Imag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l="17111" r="21777" b="31320"/>
                      <a:stretch>
                        <a:fillRect/>
                      </a:stretch>
                    </p:blipFill>
                    <p:spPr bwMode="auto">
                      <a:xfrm>
                        <a:off x="7815263" y="3475038"/>
                        <a:ext cx="1296987"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9563" name="Picture 11"/>
          <p:cNvPicPr>
            <a:picLocks noChangeAspect="1" noChangeArrowheads="1"/>
          </p:cNvPicPr>
          <p:nvPr/>
        </p:nvPicPr>
        <p:blipFill>
          <a:blip r:embed="rId6">
            <a:extLst>
              <a:ext uri="{28A0092B-C50C-407E-A947-70E740481C1C}">
                <a14:useLocalDpi xmlns:a14="http://schemas.microsoft.com/office/drawing/2010/main" val="0"/>
              </a:ext>
            </a:extLst>
          </a:blip>
          <a:srcRect t="2484" b="829"/>
          <a:stretch>
            <a:fillRect/>
          </a:stretch>
        </p:blipFill>
        <p:spPr bwMode="auto">
          <a:xfrm>
            <a:off x="347663" y="0"/>
            <a:ext cx="3854450"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64" name="Rectangle 12"/>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5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55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955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9563"/>
                                        </p:tgtEl>
                                        <p:attrNameLst>
                                          <p:attrName>style.visibility</p:attrName>
                                        </p:attrNameLst>
                                      </p:cBhvr>
                                      <p:to>
                                        <p:strVal val="visible"/>
                                      </p:to>
                                    </p:set>
                                    <p:anim calcmode="lin" valueType="num">
                                      <p:cBhvr additive="base">
                                        <p:cTn id="19" dur="5000" fill="hold"/>
                                        <p:tgtEl>
                                          <p:spTgt spid="279563"/>
                                        </p:tgtEl>
                                        <p:attrNameLst>
                                          <p:attrName>ppt_x</p:attrName>
                                        </p:attrNameLst>
                                      </p:cBhvr>
                                      <p:tavLst>
                                        <p:tav tm="0">
                                          <p:val>
                                            <p:strVal val="#ppt_x"/>
                                          </p:val>
                                        </p:tav>
                                        <p:tav tm="100000">
                                          <p:val>
                                            <p:strVal val="#ppt_x"/>
                                          </p:val>
                                        </p:tav>
                                      </p:tavLst>
                                    </p:anim>
                                    <p:anim calcmode="lin" valueType="num">
                                      <p:cBhvr additive="base">
                                        <p:cTn id="20" dur="5000" fill="hold"/>
                                        <p:tgtEl>
                                          <p:spTgt spid="27956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7955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7955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79559">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79559">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79559">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79559">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956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279559">
                                            <p:txEl>
                                              <p:pRg st="15" end="1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499"/>
                                          </p:stCondLst>
                                        </p:cTn>
                                        <p:tgtEl>
                                          <p:spTgt spid="27955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611188" y="0"/>
            <a:ext cx="7772400" cy="620713"/>
          </a:xfrm>
        </p:spPr>
        <p:txBody>
          <a:bodyPr/>
          <a:lstStyle/>
          <a:p>
            <a:r>
              <a:rPr lang="de-DE" altLang="de-DE" sz="2800" b="1">
                <a:solidFill>
                  <a:schemeClr val="accent1"/>
                </a:solidFill>
                <a:latin typeface="Arial" charset="0"/>
              </a:rPr>
              <a:t>Mechanische Rechenmaschine</a:t>
            </a:r>
          </a:p>
        </p:txBody>
      </p:sp>
      <p:pic>
        <p:nvPicPr>
          <p:cNvPr id="284676" name="Picture 4"/>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4925" y="765175"/>
            <a:ext cx="3148013" cy="4679950"/>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284678" name="Picture 6"/>
          <p:cNvPicPr>
            <a:picLocks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3348038" y="765175"/>
            <a:ext cx="2898775" cy="4679950"/>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84675"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284683" name="Picture 11"/>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659563" y="981075"/>
            <a:ext cx="2359025" cy="2773363"/>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84685" name="Text Box 13"/>
          <p:cNvSpPr txBox="1">
            <a:spLocks noChangeArrowheads="1"/>
          </p:cNvSpPr>
          <p:nvPr/>
        </p:nvSpPr>
        <p:spPr bwMode="auto">
          <a:xfrm>
            <a:off x="6697663" y="3933825"/>
            <a:ext cx="262731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b="1">
                <a:solidFill>
                  <a:srgbClr val="C0C0C0"/>
                </a:solidFill>
                <a:latin typeface="Arial" charset="0"/>
              </a:rPr>
              <a:t>Die erste 10stellige Continental Addier- und Subtrahiermaschine Nr. 1 wird am 16.11. 1916 ausgeliefert </a:t>
            </a:r>
            <a:br>
              <a:rPr lang="de-DE" altLang="de-DE" sz="1400" b="1">
                <a:solidFill>
                  <a:srgbClr val="C0C0C0"/>
                </a:solidFill>
                <a:latin typeface="Arial" charset="0"/>
              </a:rPr>
            </a:br>
            <a:r>
              <a:rPr lang="de-DE" altLang="de-DE" sz="1400" b="1">
                <a:solidFill>
                  <a:srgbClr val="C0C0C0"/>
                </a:solidFill>
                <a:latin typeface="Arial" charset="0"/>
              </a:rPr>
              <a:t>(ab 1920 mit 38 cm Wagen).</a:t>
            </a:r>
            <a:r>
              <a:rPr lang="de-DE" altLang="de-DE" sz="1400"/>
              <a:t> </a:t>
            </a:r>
          </a:p>
        </p:txBody>
      </p:sp>
      <p:sp>
        <p:nvSpPr>
          <p:cNvPr id="284686" name="Text Box 14"/>
          <p:cNvSpPr txBox="1">
            <a:spLocks noChangeArrowheads="1"/>
          </p:cNvSpPr>
          <p:nvPr/>
        </p:nvSpPr>
        <p:spPr bwMode="auto">
          <a:xfrm>
            <a:off x="107950" y="5589588"/>
            <a:ext cx="61928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b="1">
                <a:solidFill>
                  <a:srgbClr val="C0C0C0"/>
                </a:solidFill>
                <a:latin typeface="Arial" charset="0"/>
              </a:rPr>
              <a:t>Die 10stellige Continental Addier- und Subtrahiermaschine des Physikalischen Vereins, verwendet für die Berechnung von Planetenbahnen im Planeteninstitut</a:t>
            </a:r>
            <a:endParaRPr lang="de-DE" altLang="de-DE" sz="1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4685"/>
                                        </p:tgtEl>
                                        <p:attrNameLst>
                                          <p:attrName>style.visibility</p:attrName>
                                        </p:attrNameLst>
                                      </p:cBhvr>
                                      <p:to>
                                        <p:strVal val="visible"/>
                                      </p:to>
                                    </p:set>
                                    <p:anim calcmode="lin" valueType="num">
                                      <p:cBhvr additive="base">
                                        <p:cTn id="7" dur="500" fill="hold"/>
                                        <p:tgtEl>
                                          <p:spTgt spid="284685"/>
                                        </p:tgtEl>
                                        <p:attrNameLst>
                                          <p:attrName>ppt_x</p:attrName>
                                        </p:attrNameLst>
                                      </p:cBhvr>
                                      <p:tavLst>
                                        <p:tav tm="0">
                                          <p:val>
                                            <p:strVal val="0-#ppt_w/2"/>
                                          </p:val>
                                        </p:tav>
                                        <p:tav tm="100000">
                                          <p:val>
                                            <p:strVal val="#ppt_x"/>
                                          </p:val>
                                        </p:tav>
                                      </p:tavLst>
                                    </p:anim>
                                    <p:anim calcmode="lin" valueType="num">
                                      <p:cBhvr additive="base">
                                        <p:cTn id="8" dur="500" fill="hold"/>
                                        <p:tgtEl>
                                          <p:spTgt spid="28468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4686"/>
                                        </p:tgtEl>
                                        <p:attrNameLst>
                                          <p:attrName>style.visibility</p:attrName>
                                        </p:attrNameLst>
                                      </p:cBhvr>
                                      <p:to>
                                        <p:strVal val="visible"/>
                                      </p:to>
                                    </p:set>
                                    <p:anim calcmode="lin" valueType="num">
                                      <p:cBhvr additive="base">
                                        <p:cTn id="11" dur="500" fill="hold"/>
                                        <p:tgtEl>
                                          <p:spTgt spid="284686"/>
                                        </p:tgtEl>
                                        <p:attrNameLst>
                                          <p:attrName>ppt_x</p:attrName>
                                        </p:attrNameLst>
                                      </p:cBhvr>
                                      <p:tavLst>
                                        <p:tav tm="0">
                                          <p:val>
                                            <p:strVal val="0-#ppt_w/2"/>
                                          </p:val>
                                        </p:tav>
                                        <p:tav tm="100000">
                                          <p:val>
                                            <p:strVal val="#ppt_x"/>
                                          </p:val>
                                        </p:tav>
                                      </p:tavLst>
                                    </p:anim>
                                    <p:anim calcmode="lin" valueType="num">
                                      <p:cBhvr additive="base">
                                        <p:cTn id="12" dur="500" fill="hold"/>
                                        <p:tgtEl>
                                          <p:spTgt spid="2846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85" grpId="0"/>
      <p:bldP spid="28468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8" name="Line 2"/>
          <p:cNvSpPr>
            <a:spLocks noChangeShapeType="1"/>
          </p:cNvSpPr>
          <p:nvPr/>
        </p:nvSpPr>
        <p:spPr bwMode="auto">
          <a:xfrm>
            <a:off x="-292100" y="5727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0339" name="Line 3"/>
          <p:cNvSpPr>
            <a:spLocks noChangeShapeType="1"/>
          </p:cNvSpPr>
          <p:nvPr/>
        </p:nvSpPr>
        <p:spPr bwMode="auto">
          <a:xfrm>
            <a:off x="4765675"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0340" name="Text Box 4"/>
          <p:cNvSpPr txBox="1">
            <a:spLocks noChangeArrowheads="1"/>
          </p:cNvSpPr>
          <p:nvPr/>
        </p:nvSpPr>
        <p:spPr bwMode="auto">
          <a:xfrm>
            <a:off x="4899025" y="463550"/>
            <a:ext cx="3954463" cy="40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7325" indent="-187325">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nSpc>
                <a:spcPct val="120000"/>
              </a:lnSpc>
            </a:pPr>
            <a:r>
              <a:rPr kumimoji="0" lang="de-DE" altLang="de-DE" sz="3600" b="1">
                <a:solidFill>
                  <a:srgbClr val="D5D5D5"/>
                </a:solidFill>
                <a:latin typeface="Lucida Sans Unicode" pitchFamily="34" charset="0"/>
              </a:rPr>
              <a:t>Asteroiden</a:t>
            </a:r>
          </a:p>
          <a:p>
            <a:pPr>
              <a:lnSpc>
                <a:spcPct val="120000"/>
              </a:lnSpc>
            </a:pPr>
            <a:r>
              <a:rPr kumimoji="0" lang="de-DE" altLang="de-DE" sz="3600" b="1">
                <a:solidFill>
                  <a:srgbClr val="D5D5D5"/>
                </a:solidFill>
                <a:latin typeface="Lucida Sans Unicode" pitchFamily="34" charset="0"/>
              </a:rPr>
              <a:t>Planetoiden</a:t>
            </a:r>
          </a:p>
          <a:p>
            <a:pPr>
              <a:lnSpc>
                <a:spcPct val="120000"/>
              </a:lnSpc>
            </a:pPr>
            <a:r>
              <a:rPr kumimoji="0" lang="de-DE" altLang="de-DE" sz="3600" b="1">
                <a:solidFill>
                  <a:srgbClr val="D5D5D5"/>
                </a:solidFill>
                <a:latin typeface="Lucida Sans Unicode" pitchFamily="34" charset="0"/>
              </a:rPr>
              <a:t>Kleinplaneten</a:t>
            </a:r>
          </a:p>
          <a:p>
            <a:pPr>
              <a:lnSpc>
                <a:spcPct val="120000"/>
              </a:lnSpc>
            </a:pPr>
            <a:r>
              <a:rPr kumimoji="0" lang="de-DE" altLang="de-DE" sz="3600" b="1">
                <a:solidFill>
                  <a:srgbClr val="D5D5D5"/>
                </a:solidFill>
                <a:latin typeface="Lucida Sans Unicode" pitchFamily="34" charset="0"/>
              </a:rPr>
              <a:t>kleine Planeten</a:t>
            </a:r>
          </a:p>
          <a:p>
            <a:pPr>
              <a:lnSpc>
                <a:spcPct val="120000"/>
              </a:lnSpc>
              <a:buFontTx/>
              <a:buChar char="•"/>
            </a:pPr>
            <a:endParaRPr kumimoji="0" lang="de-DE" altLang="de-DE" sz="2000" b="1">
              <a:solidFill>
                <a:srgbClr val="D5D5D5"/>
              </a:solidFill>
              <a:latin typeface="Lucida Sans Unicode" pitchFamily="34" charset="0"/>
            </a:endParaRPr>
          </a:p>
          <a:p>
            <a:pPr>
              <a:lnSpc>
                <a:spcPct val="120000"/>
              </a:lnSpc>
            </a:pPr>
            <a:endParaRPr kumimoji="0" lang="de-DE" altLang="de-DE" sz="1400">
              <a:solidFill>
                <a:srgbClr val="D5D5D5"/>
              </a:solidFill>
              <a:latin typeface="Lucida Sans Unicode" pitchFamily="34" charset="0"/>
            </a:endParaRPr>
          </a:p>
          <a:p>
            <a:pPr>
              <a:lnSpc>
                <a:spcPct val="120000"/>
              </a:lnSpc>
            </a:pPr>
            <a:endParaRPr kumimoji="0" lang="de-DE" altLang="de-DE" sz="3600">
              <a:solidFill>
                <a:srgbClr val="D5D5D5"/>
              </a:solidFill>
              <a:latin typeface="Lucida Sans Unicode" pitchFamily="34" charset="0"/>
            </a:endParaRPr>
          </a:p>
        </p:txBody>
      </p:sp>
      <p:pic>
        <p:nvPicPr>
          <p:cNvPr id="2703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504825"/>
            <a:ext cx="3767137"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0347"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2930" name="Picture 2" descr="SG1024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700213"/>
            <a:ext cx="7704138" cy="5157787"/>
          </a:xfrm>
          <a:prstGeom prst="rect">
            <a:avLst/>
          </a:prstGeom>
          <a:noFill/>
          <a:extLst>
            <a:ext uri="{909E8E84-426E-40DD-AFC4-6F175D3DCCD1}">
              <a14:hiddenFill xmlns:a14="http://schemas.microsoft.com/office/drawing/2010/main">
                <a:solidFill>
                  <a:srgbClr val="FFFFFF"/>
                </a:solidFill>
              </a14:hiddenFill>
            </a:ext>
          </a:extLst>
        </p:spPr>
      </p:pic>
      <p:pic>
        <p:nvPicPr>
          <p:cNvPr id="252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4463" y="0"/>
            <a:ext cx="1455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3" name="Rectangle 5"/>
          <p:cNvSpPr>
            <a:spLocks noChangeArrowheads="1"/>
          </p:cNvSpPr>
          <p:nvPr/>
        </p:nvSpPr>
        <p:spPr bwMode="auto">
          <a:xfrm>
            <a:off x="107950" y="-68263"/>
            <a:ext cx="6335713"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kumimoji="0" lang="en-US" altLang="de-DE" sz="2800" b="1">
                <a:solidFill>
                  <a:schemeClr val="accent1"/>
                </a:solidFill>
                <a:latin typeface="Arial" charset="0"/>
              </a:rPr>
              <a:t>Vortragssaal des ehemaligen “Minor Planet Centers”</a:t>
            </a:r>
          </a:p>
        </p:txBody>
      </p:sp>
      <p:sp>
        <p:nvSpPr>
          <p:cNvPr id="252934" name="Rectangle 6"/>
          <p:cNvSpPr>
            <a:spLocks noChangeArrowheads="1"/>
          </p:cNvSpPr>
          <p:nvPr/>
        </p:nvSpPr>
        <p:spPr bwMode="auto">
          <a:xfrm>
            <a:off x="323850" y="6092825"/>
            <a:ext cx="1471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Foto: Klaus Krefft</a:t>
            </a:r>
          </a:p>
        </p:txBody>
      </p:sp>
      <p:sp>
        <p:nvSpPr>
          <p:cNvPr id="252937" name="Rectangle 9"/>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lgn="ctr">
              <a:spcBef>
                <a:spcPct val="20000"/>
              </a:spcBef>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eaLnBrk="0" fontAlgn="base" hangingPunct="0">
              <a:spcBef>
                <a:spcPct val="20000"/>
              </a:spcBef>
              <a:spcAft>
                <a:spcPct val="0"/>
              </a:spcAft>
              <a:defRPr sz="2000">
                <a:solidFill>
                  <a:schemeClr val="tx1"/>
                </a:solidFill>
                <a:latin typeface="Times New Roman" pitchFamily="18" charset="0"/>
              </a:defRPr>
            </a:lvl6pPr>
            <a:lvl7pPr algn="ctr" eaLnBrk="0" fontAlgn="base" hangingPunct="0">
              <a:spcBef>
                <a:spcPct val="20000"/>
              </a:spcBef>
              <a:spcAft>
                <a:spcPct val="0"/>
              </a:spcAft>
              <a:defRPr sz="2000">
                <a:solidFill>
                  <a:schemeClr val="tx1"/>
                </a:solidFill>
                <a:latin typeface="Times New Roman" pitchFamily="18" charset="0"/>
              </a:defRPr>
            </a:lvl7pPr>
            <a:lvl8pPr algn="ctr" eaLnBrk="0" fontAlgn="base" hangingPunct="0">
              <a:spcBef>
                <a:spcPct val="20000"/>
              </a:spcBef>
              <a:spcAft>
                <a:spcPct val="0"/>
              </a:spcAft>
              <a:defRPr sz="2000">
                <a:solidFill>
                  <a:schemeClr val="tx1"/>
                </a:solidFill>
                <a:latin typeface="Times New Roman" pitchFamily="18" charset="0"/>
              </a:defRPr>
            </a:lvl8pPr>
            <a:lvl9pPr algn="ctr" eaLnBrk="0" fontAlgn="base" hangingPunct="0">
              <a:spcBef>
                <a:spcPct val="20000"/>
              </a:spcBef>
              <a:spcAft>
                <a:spcPct val="0"/>
              </a:spcAft>
              <a:defRPr sz="2000">
                <a:solidFill>
                  <a:schemeClr val="tx1"/>
                </a:solidFill>
                <a:latin typeface="Times New Roman" pitchFamily="18" charset="0"/>
              </a:defRPr>
            </a:lvl9pPr>
          </a:lstStyle>
          <a:p>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252938" name="Picture 10" descr="isis_bl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0"/>
            <a:ext cx="1403350" cy="1336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54978" name="Picture 2" descr="SG102660"/>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t="32808" r="36604"/>
          <a:stretch>
            <a:fillRect/>
          </a:stretch>
        </p:blipFill>
        <p:spPr>
          <a:xfrm>
            <a:off x="34925" y="879475"/>
            <a:ext cx="3894138" cy="276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49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4463" y="0"/>
            <a:ext cx="1455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980" name="Picture 4" descr="isis_bl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163" y="0"/>
            <a:ext cx="1403350" cy="1336675"/>
          </a:xfrm>
          <a:prstGeom prst="rect">
            <a:avLst/>
          </a:prstGeom>
          <a:noFill/>
          <a:extLst>
            <a:ext uri="{909E8E84-426E-40DD-AFC4-6F175D3DCCD1}">
              <a14:hiddenFill xmlns:a14="http://schemas.microsoft.com/office/drawing/2010/main">
                <a:solidFill>
                  <a:srgbClr val="FFFFFF"/>
                </a:solidFill>
              </a14:hiddenFill>
            </a:ext>
          </a:extLst>
        </p:spPr>
      </p:pic>
      <p:sp>
        <p:nvSpPr>
          <p:cNvPr id="254981" name="Rectangle 5"/>
          <p:cNvSpPr>
            <a:spLocks noGrp="1" noChangeArrowheads="1"/>
          </p:cNvSpPr>
          <p:nvPr>
            <p:ph type="title"/>
          </p:nvPr>
        </p:nvSpPr>
        <p:spPr>
          <a:xfrm>
            <a:off x="0" y="0"/>
            <a:ext cx="7772400" cy="836613"/>
          </a:xfrm>
        </p:spPr>
        <p:txBody>
          <a:bodyPr/>
          <a:lstStyle/>
          <a:p>
            <a:r>
              <a:rPr lang="de-DE" altLang="de-DE" sz="2800" b="1">
                <a:solidFill>
                  <a:schemeClr val="accent1"/>
                </a:solidFill>
                <a:latin typeface="Arial" charset="0"/>
              </a:rPr>
              <a:t>Refraktor, Standort Frankfurt City</a:t>
            </a:r>
            <a:endParaRPr lang="en-US" altLang="de-DE" sz="2800" b="1">
              <a:solidFill>
                <a:schemeClr val="accent1"/>
              </a:solidFill>
              <a:latin typeface="Arial" charset="0"/>
            </a:endParaRPr>
          </a:p>
        </p:txBody>
      </p:sp>
      <p:pic>
        <p:nvPicPr>
          <p:cNvPr id="254982" name="Picture 6"/>
          <p:cNvPicPr>
            <a:picLocks noChangeAspect="1" noChangeArrowheads="1"/>
          </p:cNvPicPr>
          <p:nvPr/>
        </p:nvPicPr>
        <p:blipFill>
          <a:blip r:embed="rId6">
            <a:extLst>
              <a:ext uri="{28A0092B-C50C-407E-A947-70E740481C1C}">
                <a14:useLocalDpi xmlns:a14="http://schemas.microsoft.com/office/drawing/2010/main" val="0"/>
              </a:ext>
            </a:extLst>
          </a:blip>
          <a:srcRect l="1984"/>
          <a:stretch>
            <a:fillRect/>
          </a:stretch>
        </p:blipFill>
        <p:spPr bwMode="auto">
          <a:xfrm>
            <a:off x="3859213" y="836613"/>
            <a:ext cx="3881437"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983" name="Text Box 7"/>
          <p:cNvSpPr txBox="1">
            <a:spLocks noChangeArrowheads="1"/>
          </p:cNvSpPr>
          <p:nvPr/>
        </p:nvSpPr>
        <p:spPr bwMode="auto">
          <a:xfrm>
            <a:off x="611188" y="5556250"/>
            <a:ext cx="35290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600" b="1">
                <a:solidFill>
                  <a:srgbClr val="C0C0C0"/>
                </a:solidFill>
                <a:latin typeface="Arial" charset="0"/>
              </a:rPr>
              <a:t>Karl Boda 1935 am Refraktor</a:t>
            </a:r>
          </a:p>
          <a:p>
            <a:r>
              <a:rPr lang="de-DE" altLang="de-DE" sz="1600" b="1">
                <a:solidFill>
                  <a:srgbClr val="C0C0C0"/>
                </a:solidFill>
                <a:latin typeface="Arial" charset="0"/>
              </a:rPr>
              <a:t>Optik von Max Pauly (ca. 1897)</a:t>
            </a:r>
          </a:p>
          <a:p>
            <a:r>
              <a:rPr lang="en-US" altLang="de-DE" sz="1600" b="1">
                <a:solidFill>
                  <a:srgbClr val="C0C0C0"/>
                </a:solidFill>
                <a:latin typeface="Arial" charset="0"/>
              </a:rPr>
              <a:t>Ø </a:t>
            </a:r>
            <a:r>
              <a:rPr lang="de-DE" altLang="de-DE" sz="1600" b="1">
                <a:solidFill>
                  <a:srgbClr val="C0C0C0"/>
                </a:solidFill>
                <a:latin typeface="Arial" charset="0"/>
              </a:rPr>
              <a:t>210mm, f/14.7mm</a:t>
            </a:r>
          </a:p>
        </p:txBody>
      </p:sp>
      <p:sp>
        <p:nvSpPr>
          <p:cNvPr id="254984" name="Rectangle 8"/>
          <p:cNvSpPr>
            <a:spLocks noChangeArrowheads="1"/>
          </p:cNvSpPr>
          <p:nvPr/>
        </p:nvSpPr>
        <p:spPr bwMode="auto">
          <a:xfrm>
            <a:off x="4763" y="3370263"/>
            <a:ext cx="1471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Foto: Klaus Krefft</a:t>
            </a:r>
          </a:p>
        </p:txBody>
      </p:sp>
      <p:sp>
        <p:nvSpPr>
          <p:cNvPr id="254987"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4982"/>
                                        </p:tgtEl>
                                        <p:attrNameLst>
                                          <p:attrName>style.visibility</p:attrName>
                                        </p:attrNameLst>
                                      </p:cBhvr>
                                      <p:to>
                                        <p:strVal val="visible"/>
                                      </p:to>
                                    </p:set>
                                    <p:animEffect transition="in" filter="checkerboard(across)">
                                      <p:cBhvr>
                                        <p:cTn id="7" dur="500"/>
                                        <p:tgtEl>
                                          <p:spTgt spid="25498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54983"/>
                                        </p:tgtEl>
                                        <p:attrNameLst>
                                          <p:attrName>style.visibility</p:attrName>
                                        </p:attrNameLst>
                                      </p:cBhvr>
                                      <p:to>
                                        <p:strVal val="visible"/>
                                      </p:to>
                                    </p:set>
                                    <p:anim calcmode="lin" valueType="num">
                                      <p:cBhvr additive="base">
                                        <p:cTn id="10" dur="500" fill="hold"/>
                                        <p:tgtEl>
                                          <p:spTgt spid="254983"/>
                                        </p:tgtEl>
                                        <p:attrNameLst>
                                          <p:attrName>ppt_x</p:attrName>
                                        </p:attrNameLst>
                                      </p:cBhvr>
                                      <p:tavLst>
                                        <p:tav tm="0">
                                          <p:val>
                                            <p:strVal val="0-#ppt_w/2"/>
                                          </p:val>
                                        </p:tav>
                                        <p:tav tm="100000">
                                          <p:val>
                                            <p:strVal val="#ppt_x"/>
                                          </p:val>
                                        </p:tav>
                                      </p:tavLst>
                                    </p:anim>
                                    <p:anim calcmode="lin" valueType="num">
                                      <p:cBhvr additive="base">
                                        <p:cTn id="11" dur="500" fill="hold"/>
                                        <p:tgtEl>
                                          <p:spTgt spid="2549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7171" name="Rectangle 19"/>
          <p:cNvSpPr>
            <a:spLocks noChangeArrowheads="1"/>
          </p:cNvSpPr>
          <p:nvPr/>
        </p:nvSpPr>
        <p:spPr bwMode="auto">
          <a:xfrm>
            <a:off x="0" y="981075"/>
            <a:ext cx="7924800" cy="10048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1200">
                <a:solidFill>
                  <a:schemeClr val="bg2"/>
                </a:solidFill>
                <a:latin typeface="Courier New" pitchFamily="49" charset="0"/>
              </a:rPr>
              <a:t>Object  Obser ===== Date ====== Right Ascension======  Declination </a:t>
            </a:r>
          </a:p>
          <a:p>
            <a:r>
              <a:rPr kumimoji="0" lang="de-DE" altLang="de-DE" sz="1200">
                <a:solidFill>
                  <a:schemeClr val="bg2"/>
                </a:solidFill>
                <a:latin typeface="Courier New" pitchFamily="49" charset="0"/>
              </a:rPr>
              <a:t>Design  K T N YYYY MM DD.ddddd  HH MM SS.sss    Resid  sDD MM SS.ss    Resid  Cod </a:t>
            </a:r>
          </a:p>
          <a:p>
            <a:r>
              <a:rPr kumimoji="0" lang="de-DE" altLang="de-DE" sz="1200">
                <a:solidFill>
                  <a:schemeClr val="bg2"/>
                </a:solidFill>
                <a:latin typeface="Courier New" pitchFamily="49" charset="0"/>
              </a:rPr>
              <a:t> 1036   O A   1924 10 25.78926  21 18 26.860  -43.937  +14 27 43.20  -90.131  523</a:t>
            </a:r>
          </a:p>
          <a:p>
            <a:r>
              <a:rPr kumimoji="0" lang="de-DE" altLang="de-DE" sz="1200">
                <a:solidFill>
                  <a:schemeClr val="bg2"/>
                </a:solidFill>
                <a:latin typeface="Courier New" pitchFamily="49" charset="0"/>
              </a:rPr>
              <a:t> 1036   O M   1924 11 08.78389  22 25 26.760    0.689  +05 56 44.60    0.289  523</a:t>
            </a:r>
          </a:p>
          <a:p>
            <a:r>
              <a:rPr kumimoji="0" lang="de-DE" altLang="de-DE" sz="1200">
                <a:solidFill>
                  <a:schemeClr val="bg2"/>
                </a:solidFill>
                <a:latin typeface="Courier New" pitchFamily="49" charset="0"/>
              </a:rPr>
              <a:t> 1036   O M   1924 11 09.73094  22 29 44.950    3.471  +05 26 33.90    1.567  523</a:t>
            </a:r>
          </a:p>
        </p:txBody>
      </p:sp>
      <p:sp>
        <p:nvSpPr>
          <p:cNvPr id="177154" name="Rectangle 2"/>
          <p:cNvSpPr>
            <a:spLocks noGrp="1" noChangeArrowheads="1"/>
          </p:cNvSpPr>
          <p:nvPr>
            <p:ph type="title"/>
          </p:nvPr>
        </p:nvSpPr>
        <p:spPr>
          <a:xfrm>
            <a:off x="39688" y="-100013"/>
            <a:ext cx="7772400" cy="1143001"/>
          </a:xfrm>
        </p:spPr>
        <p:txBody>
          <a:bodyPr/>
          <a:lstStyle/>
          <a:p>
            <a:pPr algn="l"/>
            <a:r>
              <a:rPr lang="de-DE" altLang="de-DE" sz="2800" b="1">
                <a:solidFill>
                  <a:schemeClr val="accent1"/>
                </a:solidFill>
                <a:latin typeface="Arial" charset="0"/>
              </a:rPr>
              <a:t>Observatory Code 523 seit 1924 </a:t>
            </a:r>
            <a:br>
              <a:rPr lang="de-DE" altLang="de-DE" sz="2800" b="1">
                <a:solidFill>
                  <a:schemeClr val="accent1"/>
                </a:solidFill>
                <a:latin typeface="Arial" charset="0"/>
              </a:rPr>
            </a:br>
            <a:r>
              <a:rPr lang="de-DE" altLang="de-DE" sz="2800" b="1">
                <a:solidFill>
                  <a:schemeClr val="accent1"/>
                </a:solidFill>
                <a:latin typeface="Arial" charset="0"/>
              </a:rPr>
              <a:t>für Standort Frankfurt City</a:t>
            </a:r>
          </a:p>
        </p:txBody>
      </p:sp>
      <p:sp>
        <p:nvSpPr>
          <p:cNvPr id="177165" name="Rectangle 13"/>
          <p:cNvSpPr>
            <a:spLocks noGrp="1" noChangeArrowheads="1"/>
          </p:cNvSpPr>
          <p:nvPr>
            <p:ph type="body" sz="half" idx="1"/>
          </p:nvPr>
        </p:nvSpPr>
        <p:spPr>
          <a:xfrm>
            <a:off x="107950" y="2125663"/>
            <a:ext cx="3810000" cy="1808162"/>
          </a:xfrm>
        </p:spPr>
        <p:txBody>
          <a:bodyPr/>
          <a:lstStyle/>
          <a:p>
            <a:pPr>
              <a:buFontTx/>
              <a:buNone/>
            </a:pPr>
            <a:r>
              <a:rPr lang="de-DE" altLang="de-DE" sz="2400">
                <a:solidFill>
                  <a:srgbClr val="C0C0C0"/>
                </a:solidFill>
                <a:latin typeface="Arial" charset="0"/>
              </a:rPr>
              <a:t>Karl Schütte</a:t>
            </a:r>
          </a:p>
          <a:p>
            <a:pPr>
              <a:buFontTx/>
              <a:buNone/>
            </a:pPr>
            <a:r>
              <a:rPr lang="de-DE" altLang="de-DE" sz="2000">
                <a:solidFill>
                  <a:srgbClr val="C0C0C0"/>
                </a:solidFill>
                <a:latin typeface="Arial" charset="0"/>
              </a:rPr>
              <a:t>Assistent Observator 1922~1926</a:t>
            </a:r>
          </a:p>
          <a:p>
            <a:pPr>
              <a:buFontTx/>
              <a:buNone/>
            </a:pPr>
            <a:r>
              <a:rPr lang="de-DE" altLang="de-DE" sz="2000">
                <a:solidFill>
                  <a:srgbClr val="C0C0C0"/>
                </a:solidFill>
                <a:latin typeface="Arial" charset="0"/>
              </a:rPr>
              <a:t>Buchautor: Welcher Stern ist das ?</a:t>
            </a:r>
          </a:p>
        </p:txBody>
      </p:sp>
      <p:pic>
        <p:nvPicPr>
          <p:cNvPr id="177183" name="Picture 31" descr="wsid1968"/>
          <p:cNvPicPr>
            <a:picLocks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123825" y="4005263"/>
            <a:ext cx="1279525"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7164" name="Picture 12"/>
          <p:cNvPicPr>
            <a:picLocks noChangeAspect="1" noChangeArrowheads="1"/>
          </p:cNvPicPr>
          <p:nvPr/>
        </p:nvPicPr>
        <p:blipFill>
          <a:blip r:embed="rId4">
            <a:lum bright="8000" contrast="4000"/>
            <a:extLst>
              <a:ext uri="{28A0092B-C50C-407E-A947-70E740481C1C}">
                <a14:useLocalDpi xmlns:a14="http://schemas.microsoft.com/office/drawing/2010/main" val="0"/>
              </a:ext>
            </a:extLst>
          </a:blip>
          <a:srcRect l="24309" t="12473" r="18700" b="13513"/>
          <a:stretch>
            <a:fillRect/>
          </a:stretch>
        </p:blipFill>
        <p:spPr bwMode="auto">
          <a:xfrm>
            <a:off x="4787900" y="2249488"/>
            <a:ext cx="28352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66" name="Rectangle 14"/>
          <p:cNvSpPr>
            <a:spLocks noChangeArrowheads="1"/>
          </p:cNvSpPr>
          <p:nvPr/>
        </p:nvSpPr>
        <p:spPr bwMode="auto">
          <a:xfrm>
            <a:off x="6011863" y="5486400"/>
            <a:ext cx="1644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400">
                <a:latin typeface="Arial" charset="0"/>
              </a:rPr>
              <a:t>K. Schütte</a:t>
            </a:r>
          </a:p>
          <a:p>
            <a:r>
              <a:rPr lang="de-DE" altLang="de-DE" sz="2400">
                <a:latin typeface="Arial" charset="0"/>
              </a:rPr>
              <a:t>1898-1974</a:t>
            </a:r>
          </a:p>
        </p:txBody>
      </p:sp>
      <p:pic>
        <p:nvPicPr>
          <p:cNvPr id="177187"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4463" y="0"/>
            <a:ext cx="1455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88" name="Picture 36" descr="isis_bl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7163" y="0"/>
            <a:ext cx="1403350" cy="1336675"/>
          </a:xfrm>
          <a:prstGeom prst="rect">
            <a:avLst/>
          </a:prstGeom>
          <a:noFill/>
          <a:extLst>
            <a:ext uri="{909E8E84-426E-40DD-AFC4-6F175D3DCCD1}">
              <a14:hiddenFill xmlns:a14="http://schemas.microsoft.com/office/drawing/2010/main">
                <a:solidFill>
                  <a:srgbClr val="FFFFFF"/>
                </a:solidFill>
              </a14:hiddenFill>
            </a:ext>
          </a:extLst>
        </p:spPr>
      </p:pic>
      <p:sp>
        <p:nvSpPr>
          <p:cNvPr id="177192" name="Rectangle 40"/>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177195" name="Picture 43"/>
          <p:cNvPicPr>
            <a:picLocks noChangeAspect="1" noChangeArrowheads="1"/>
          </p:cNvPicPr>
          <p:nvPr>
            <p:ph sz="quarter" idx="3"/>
          </p:nvPr>
        </p:nvPicPr>
        <p:blipFill>
          <a:blip r:embed="rId7" cstate="print">
            <a:extLst>
              <a:ext uri="{28A0092B-C50C-407E-A947-70E740481C1C}">
                <a14:useLocalDpi xmlns:a14="http://schemas.microsoft.com/office/drawing/2010/main" val="0"/>
              </a:ext>
            </a:extLst>
          </a:blip>
          <a:srcRect/>
          <a:stretch>
            <a:fillRect/>
          </a:stretch>
        </p:blipFill>
        <p:spPr>
          <a:xfrm>
            <a:off x="1619250" y="4005263"/>
            <a:ext cx="2971800" cy="1981200"/>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177198" name="Text Box 46"/>
          <p:cNvSpPr txBox="1">
            <a:spLocks noChangeArrowheads="1"/>
          </p:cNvSpPr>
          <p:nvPr/>
        </p:nvSpPr>
        <p:spPr bwMode="auto">
          <a:xfrm>
            <a:off x="1476375" y="6021388"/>
            <a:ext cx="266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b="1">
                <a:solidFill>
                  <a:srgbClr val="C0C0C0"/>
                </a:solidFill>
                <a:latin typeface="Arial" charset="0"/>
              </a:rPr>
              <a:t>Kreuzstaabmikrometer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77165">
                                            <p:txEl>
                                              <p:pRg st="0" end="0"/>
                                            </p:txEl>
                                          </p:spTgt>
                                        </p:tgtEl>
                                        <p:attrNameLst>
                                          <p:attrName>style.visibility</p:attrName>
                                        </p:attrNameLst>
                                      </p:cBhvr>
                                      <p:to>
                                        <p:strVal val="visible"/>
                                      </p:to>
                                    </p:set>
                                    <p:anim calcmode="lin" valueType="num">
                                      <p:cBhvr additive="base">
                                        <p:cTn id="11" dur="500" fill="hold"/>
                                        <p:tgtEl>
                                          <p:spTgt spid="17716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7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7166"/>
                                        </p:tgtEl>
                                        <p:attrNameLst>
                                          <p:attrName>style.visibility</p:attrName>
                                        </p:attrNameLst>
                                      </p:cBhvr>
                                      <p:to>
                                        <p:strVal val="visible"/>
                                      </p:to>
                                    </p:set>
                                    <p:anim calcmode="lin" valueType="num">
                                      <p:cBhvr additive="base">
                                        <p:cTn id="15" dur="500" fill="hold"/>
                                        <p:tgtEl>
                                          <p:spTgt spid="177166"/>
                                        </p:tgtEl>
                                        <p:attrNameLst>
                                          <p:attrName>ppt_x</p:attrName>
                                        </p:attrNameLst>
                                      </p:cBhvr>
                                      <p:tavLst>
                                        <p:tav tm="0">
                                          <p:val>
                                            <p:strVal val="1+#ppt_w/2"/>
                                          </p:val>
                                        </p:tav>
                                        <p:tav tm="100000">
                                          <p:val>
                                            <p:strVal val="#ppt_x"/>
                                          </p:val>
                                        </p:tav>
                                      </p:tavLst>
                                    </p:anim>
                                    <p:anim calcmode="lin" valueType="num">
                                      <p:cBhvr additive="base">
                                        <p:cTn id="16" dur="500" fill="hold"/>
                                        <p:tgtEl>
                                          <p:spTgt spid="17716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7164"/>
                                        </p:tgtEl>
                                        <p:attrNameLst>
                                          <p:attrName>style.visibility</p:attrName>
                                        </p:attrNameLst>
                                      </p:cBhvr>
                                      <p:to>
                                        <p:strVal val="visible"/>
                                      </p:to>
                                    </p:set>
                                    <p:anim calcmode="lin" valueType="num">
                                      <p:cBhvr additive="base">
                                        <p:cTn id="19" dur="500" fill="hold"/>
                                        <p:tgtEl>
                                          <p:spTgt spid="177164"/>
                                        </p:tgtEl>
                                        <p:attrNameLst>
                                          <p:attrName>ppt_x</p:attrName>
                                        </p:attrNameLst>
                                      </p:cBhvr>
                                      <p:tavLst>
                                        <p:tav tm="0">
                                          <p:val>
                                            <p:strVal val="1+#ppt_w/2"/>
                                          </p:val>
                                        </p:tav>
                                        <p:tav tm="100000">
                                          <p:val>
                                            <p:strVal val="#ppt_x"/>
                                          </p:val>
                                        </p:tav>
                                      </p:tavLst>
                                    </p:anim>
                                    <p:anim calcmode="lin" valueType="num">
                                      <p:cBhvr additive="base">
                                        <p:cTn id="20" dur="500" fill="hold"/>
                                        <p:tgtEl>
                                          <p:spTgt spid="17716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7165">
                                            <p:txEl>
                                              <p:pRg st="1" end="1"/>
                                            </p:txEl>
                                          </p:spTgt>
                                        </p:tgtEl>
                                        <p:attrNameLst>
                                          <p:attrName>style.visibility</p:attrName>
                                        </p:attrNameLst>
                                      </p:cBhvr>
                                      <p:to>
                                        <p:strVal val="visible"/>
                                      </p:to>
                                    </p:set>
                                    <p:anim calcmode="lin" valueType="num">
                                      <p:cBhvr additive="base">
                                        <p:cTn id="25" dur="500" fill="hold"/>
                                        <p:tgtEl>
                                          <p:spTgt spid="177165">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71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7165">
                                            <p:txEl>
                                              <p:pRg st="2" end="2"/>
                                            </p:txEl>
                                          </p:spTgt>
                                        </p:tgtEl>
                                        <p:attrNameLst>
                                          <p:attrName>style.visibility</p:attrName>
                                        </p:attrNameLst>
                                      </p:cBhvr>
                                      <p:to>
                                        <p:strVal val="visible"/>
                                      </p:to>
                                    </p:set>
                                    <p:anim calcmode="lin" valueType="num">
                                      <p:cBhvr additive="base">
                                        <p:cTn id="31" dur="500" fill="hold"/>
                                        <p:tgtEl>
                                          <p:spTgt spid="177165">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7165">
                                            <p:txEl>
                                              <p:pRg st="2" end="2"/>
                                            </p:txEl>
                                          </p:spTgt>
                                        </p:tgtEl>
                                        <p:attrNameLst>
                                          <p:attrName>ppt_y</p:attrName>
                                        </p:attrNameLst>
                                      </p:cBhvr>
                                      <p:tavLst>
                                        <p:tav tm="0">
                                          <p:val>
                                            <p:strVal val="#ppt_y"/>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771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719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7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71" grpId="0" animBg="1"/>
      <p:bldP spid="177165" grpId="0" uiExpand="1" build="p" autoUpdateAnimBg="0"/>
      <p:bldP spid="177166" grpId="0" autoUpdateAnimBg="0"/>
      <p:bldP spid="17719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26988"/>
            <a:ext cx="7772400" cy="515938"/>
          </a:xfrm>
        </p:spPr>
        <p:txBody>
          <a:bodyPr/>
          <a:lstStyle/>
          <a:p>
            <a:r>
              <a:rPr lang="en-US" altLang="de-DE" sz="2800" b="1">
                <a:solidFill>
                  <a:schemeClr val="accent1"/>
                </a:solidFill>
                <a:latin typeface="Arial" charset="0"/>
              </a:rPr>
              <a:t>Außensternwarte im Taunus, seit 1997</a:t>
            </a:r>
          </a:p>
        </p:txBody>
      </p:sp>
      <p:pic>
        <p:nvPicPr>
          <p:cNvPr id="263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73" name="Picture 5" descr="feldberg1b"/>
          <p:cNvPicPr>
            <a:picLocks noChangeAspect="1" noChangeArrowheads="1"/>
          </p:cNvPicPr>
          <p:nvPr/>
        </p:nvPicPr>
        <p:blipFill>
          <a:blip r:embed="rId4">
            <a:extLst>
              <a:ext uri="{28A0092B-C50C-407E-A947-70E740481C1C}">
                <a14:useLocalDpi xmlns:a14="http://schemas.microsoft.com/office/drawing/2010/main" val="0"/>
              </a:ext>
            </a:extLst>
          </a:blip>
          <a:srcRect t="21294"/>
          <a:stretch>
            <a:fillRect/>
          </a:stretch>
        </p:blipFill>
        <p:spPr bwMode="auto">
          <a:xfrm>
            <a:off x="0" y="3276600"/>
            <a:ext cx="92202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4" name="Rectangle 6"/>
          <p:cNvSpPr>
            <a:spLocks noChangeArrowheads="1"/>
          </p:cNvSpPr>
          <p:nvPr/>
        </p:nvSpPr>
        <p:spPr bwMode="auto">
          <a:xfrm>
            <a:off x="7413625" y="6026150"/>
            <a:ext cx="1695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Foto: Mario Weigand</a:t>
            </a:r>
          </a:p>
        </p:txBody>
      </p:sp>
      <p:sp>
        <p:nvSpPr>
          <p:cNvPr id="263175" name="Rectangle 7"/>
          <p:cNvSpPr>
            <a:spLocks noChangeArrowheads="1"/>
          </p:cNvSpPr>
          <p:nvPr/>
        </p:nvSpPr>
        <p:spPr bwMode="auto">
          <a:xfrm>
            <a:off x="279400" y="6043613"/>
            <a:ext cx="2708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Hans-Ludwig Neumann Sternwarte</a:t>
            </a:r>
          </a:p>
        </p:txBody>
      </p:sp>
      <p:pic>
        <p:nvPicPr>
          <p:cNvPr id="263177" name="Picture 9"/>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34000" y="549275"/>
            <a:ext cx="3810000" cy="2732088"/>
          </a:xfrm>
          <a:noFill/>
          <a:ln/>
          <a:extLs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63179" name="Rectangle 11"/>
          <p:cNvSpPr>
            <a:spLocks noChangeArrowheads="1"/>
          </p:cNvSpPr>
          <p:nvPr/>
        </p:nvSpPr>
        <p:spPr bwMode="auto">
          <a:xfrm>
            <a:off x="34925" y="692150"/>
            <a:ext cx="47164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r>
              <a:rPr kumimoji="0" lang="en-US" altLang="de-DE" sz="2000">
                <a:solidFill>
                  <a:srgbClr val="C0C0C0"/>
                </a:solidFill>
                <a:latin typeface="Arial" charset="0"/>
              </a:rPr>
              <a:t>kleiner Feldberg 825m über NN</a:t>
            </a:r>
          </a:p>
          <a:p>
            <a:r>
              <a:rPr kumimoji="0" lang="en-US" altLang="de-DE" sz="2000">
                <a:solidFill>
                  <a:srgbClr val="C0C0C0"/>
                </a:solidFill>
                <a:latin typeface="Arial" charset="0"/>
              </a:rPr>
              <a:t>Luftlinie 20 Km nach Frankfurt</a:t>
            </a:r>
          </a:p>
          <a:p>
            <a:r>
              <a:rPr kumimoji="0" lang="en-US" altLang="de-DE" sz="2000">
                <a:solidFill>
                  <a:srgbClr val="C0C0C0"/>
                </a:solidFill>
                <a:latin typeface="Arial" charset="0"/>
              </a:rPr>
              <a:t>Hauptinstrument 60cm Cassegrain</a:t>
            </a:r>
          </a:p>
        </p:txBody>
      </p:sp>
      <p:sp>
        <p:nvSpPr>
          <p:cNvPr id="263181" name="Rectangle 1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3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0652" name="Picture 12" descr="Kuppel_B01_halebopp_text"/>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93700" y="549275"/>
            <a:ext cx="3817938" cy="532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0648" name="Rectangle 8"/>
          <p:cNvSpPr>
            <a:spLocks noGrp="1" noChangeArrowheads="1"/>
          </p:cNvSpPr>
          <p:nvPr>
            <p:ph type="title"/>
          </p:nvPr>
        </p:nvSpPr>
        <p:spPr>
          <a:xfrm>
            <a:off x="685800" y="-26988"/>
            <a:ext cx="7772400" cy="719138"/>
          </a:xfrm>
        </p:spPr>
        <p:txBody>
          <a:bodyPr/>
          <a:lstStyle/>
          <a:p>
            <a:r>
              <a:rPr lang="de-DE" altLang="de-DE" sz="2800" b="1">
                <a:solidFill>
                  <a:schemeClr val="accent1"/>
                </a:solidFill>
                <a:latin typeface="Arial" charset="0"/>
              </a:rPr>
              <a:t>Die Teleskope der Taunus-Sternwarte</a:t>
            </a:r>
          </a:p>
        </p:txBody>
      </p:sp>
      <p:pic>
        <p:nvPicPr>
          <p:cNvPr id="240647" name="Picture 7" descr="Refraktor_HLN"/>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l="7643" t="15169" r="15619" b="9244"/>
          <a:stretch>
            <a:fillRect/>
          </a:stretch>
        </p:blipFill>
        <p:spPr>
          <a:xfrm>
            <a:off x="5076825" y="549275"/>
            <a:ext cx="3754438" cy="518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0654" name="Rectangle 14"/>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40655" name="Rectangle 15"/>
          <p:cNvSpPr>
            <a:spLocks noChangeArrowheads="1"/>
          </p:cNvSpPr>
          <p:nvPr/>
        </p:nvSpPr>
        <p:spPr bwMode="auto">
          <a:xfrm>
            <a:off x="323850" y="5980113"/>
            <a:ext cx="4248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800" b="1">
                <a:solidFill>
                  <a:srgbClr val="C0C0C0"/>
                </a:solidFill>
                <a:latin typeface="Arial" charset="0"/>
              </a:rPr>
              <a:t>Cassegrain D = 60cm, f = 2m / 6m</a:t>
            </a:r>
          </a:p>
        </p:txBody>
      </p:sp>
      <p:sp>
        <p:nvSpPr>
          <p:cNvPr id="240656" name="Rectangle 16"/>
          <p:cNvSpPr>
            <a:spLocks noChangeArrowheads="1"/>
          </p:cNvSpPr>
          <p:nvPr/>
        </p:nvSpPr>
        <p:spPr bwMode="auto">
          <a:xfrm>
            <a:off x="4824413" y="5734050"/>
            <a:ext cx="45720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800" b="1">
                <a:solidFill>
                  <a:srgbClr val="C0C0C0"/>
                </a:solidFill>
                <a:latin typeface="Arial" charset="0"/>
              </a:rPr>
              <a:t>Schmidt-Cassegrain C14 D=35cm, f/11</a:t>
            </a:r>
          </a:p>
          <a:p>
            <a:pPr>
              <a:buFontTx/>
              <a:buNone/>
            </a:pPr>
            <a:r>
              <a:rPr kumimoji="0" lang="en-US" altLang="de-DE" sz="1800" b="1">
                <a:solidFill>
                  <a:srgbClr val="C0C0C0"/>
                </a:solidFill>
                <a:latin typeface="Arial" charset="0"/>
              </a:rPr>
              <a:t>Zeiss-Refraktor D=12cm, </a:t>
            </a:r>
            <a:r>
              <a:rPr kumimoji="0" lang="de-DE" altLang="de-DE" sz="1800" b="1">
                <a:solidFill>
                  <a:srgbClr val="C0C0C0"/>
                </a:solidFill>
                <a:latin typeface="Arial" charset="0"/>
              </a:rPr>
              <a:t> f/14.</a:t>
            </a:r>
          </a:p>
          <a:p>
            <a:pPr>
              <a:buFontTx/>
              <a:buNone/>
            </a:pPr>
            <a:endParaRPr kumimoji="0" lang="en-US" altLang="de-DE" sz="1800" b="1">
              <a:solidFill>
                <a:srgbClr val="C0C0C0"/>
              </a:solidFill>
              <a:latin typeface="Arial" charset="0"/>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5659" name="Object 1035"/>
          <p:cNvGraphicFramePr>
            <a:graphicFrameLocks noChangeAspect="1"/>
          </p:cNvGraphicFramePr>
          <p:nvPr/>
        </p:nvGraphicFramePr>
        <p:xfrm>
          <a:off x="-541338" y="-3175"/>
          <a:ext cx="9685338" cy="6456363"/>
        </p:xfrm>
        <a:graphic>
          <a:graphicData uri="http://schemas.openxmlformats.org/presentationml/2006/ole">
            <mc:AlternateContent xmlns:mc="http://schemas.openxmlformats.org/markup-compatibility/2006">
              <mc:Choice xmlns:v="urn:schemas-microsoft-com:vml" Requires="v">
                <p:oleObj spid="_x0000_s155667" name="Image" r:id="rId4" imgW="14628571" imgH="9752381" progId="PSP7.Image">
                  <p:embed/>
                </p:oleObj>
              </mc:Choice>
              <mc:Fallback>
                <p:oleObj name="Image" r:id="rId4" imgW="14628571" imgH="9752381" progId="PSP7.Image">
                  <p:embed/>
                  <p:pic>
                    <p:nvPicPr>
                      <p:cNvPr id="0" name="Object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3175"/>
                        <a:ext cx="9685338" cy="64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56" name="Rectangle 1032"/>
          <p:cNvSpPr>
            <a:spLocks noGrp="1" noChangeArrowheads="1"/>
          </p:cNvSpPr>
          <p:nvPr>
            <p:ph type="title"/>
          </p:nvPr>
        </p:nvSpPr>
        <p:spPr>
          <a:xfrm>
            <a:off x="0" y="-17463"/>
            <a:ext cx="8964613" cy="1143001"/>
          </a:xfrm>
        </p:spPr>
        <p:txBody>
          <a:bodyPr/>
          <a:lstStyle/>
          <a:p>
            <a:r>
              <a:rPr lang="de-DE" altLang="de-DE" sz="2800" b="1">
                <a:solidFill>
                  <a:schemeClr val="accent1"/>
                </a:solidFill>
                <a:latin typeface="Arial" charset="0"/>
              </a:rPr>
              <a:t>Sonnenfinsternis März 2006 (Türkei)</a:t>
            </a:r>
            <a:br>
              <a:rPr lang="de-DE" altLang="de-DE" sz="2800" b="1">
                <a:solidFill>
                  <a:schemeClr val="accent1"/>
                </a:solidFill>
                <a:latin typeface="Arial" charset="0"/>
              </a:rPr>
            </a:br>
            <a:r>
              <a:rPr lang="de-DE" altLang="de-DE" sz="1600" b="1">
                <a:solidFill>
                  <a:schemeClr val="accent1"/>
                </a:solidFill>
                <a:latin typeface="Arial" charset="0"/>
              </a:rPr>
              <a:t>und</a:t>
            </a:r>
            <a:r>
              <a:rPr lang="de-DE" altLang="de-DE" sz="2800" b="1">
                <a:solidFill>
                  <a:schemeClr val="accent1"/>
                </a:solidFill>
                <a:latin typeface="Arial" charset="0"/>
              </a:rPr>
              <a:t> </a:t>
            </a:r>
            <a:r>
              <a:rPr lang="de-DE" altLang="de-DE" sz="1600" b="1">
                <a:solidFill>
                  <a:schemeClr val="accent1"/>
                </a:solidFill>
                <a:latin typeface="Arial" charset="0"/>
              </a:rPr>
              <a:t>der Anfang der Astrometrie von Kleinplaneten </a:t>
            </a:r>
            <a:br>
              <a:rPr lang="de-DE" altLang="de-DE" sz="1600" b="1">
                <a:solidFill>
                  <a:schemeClr val="accent1"/>
                </a:solidFill>
                <a:latin typeface="Arial" charset="0"/>
              </a:rPr>
            </a:br>
            <a:r>
              <a:rPr lang="de-DE" altLang="de-DE" sz="1600" b="1">
                <a:solidFill>
                  <a:schemeClr val="accent1"/>
                </a:solidFill>
                <a:latin typeface="Arial" charset="0"/>
              </a:rPr>
              <a:t>auf der Taunus-Sternwarte des Physikalischen Vereins</a:t>
            </a:r>
          </a:p>
        </p:txBody>
      </p:sp>
      <p:graphicFrame>
        <p:nvGraphicFramePr>
          <p:cNvPr id="155658" name="Object 1034"/>
          <p:cNvGraphicFramePr>
            <a:graphicFrameLocks noChangeAspect="1"/>
          </p:cNvGraphicFramePr>
          <p:nvPr/>
        </p:nvGraphicFramePr>
        <p:xfrm>
          <a:off x="0" y="4240213"/>
          <a:ext cx="3308350" cy="3581400"/>
        </p:xfrm>
        <a:graphic>
          <a:graphicData uri="http://schemas.openxmlformats.org/presentationml/2006/ole">
            <mc:AlternateContent xmlns:mc="http://schemas.openxmlformats.org/markup-compatibility/2006">
              <mc:Choice xmlns:v="urn:schemas-microsoft-com:vml" Requires="v">
                <p:oleObj spid="_x0000_s155668" name="Image" r:id="rId6" imgW="27428571" imgH="20571429" progId="PSP7.Image">
                  <p:embed/>
                </p:oleObj>
              </mc:Choice>
              <mc:Fallback>
                <p:oleObj name="Image" r:id="rId6" imgW="27428571" imgH="20571429" progId="PSP7.Image">
                  <p:embed/>
                  <p:pic>
                    <p:nvPicPr>
                      <p:cNvPr id="0" name="Object 1034"/>
                      <p:cNvPicPr>
                        <a:picLocks noChangeAspect="1" noChangeArrowheads="1"/>
                      </p:cNvPicPr>
                      <p:nvPr/>
                    </p:nvPicPr>
                    <p:blipFill>
                      <a:blip r:embed="rId7">
                        <a:extLst>
                          <a:ext uri="{28A0092B-C50C-407E-A947-70E740481C1C}">
                            <a14:useLocalDpi xmlns:a14="http://schemas.microsoft.com/office/drawing/2010/main" val="0"/>
                          </a:ext>
                        </a:extLst>
                      </a:blip>
                      <a:srcRect l="23753" t="13998" r="20079" b="4900"/>
                      <a:stretch>
                        <a:fillRect/>
                      </a:stretch>
                    </p:blipFill>
                    <p:spPr bwMode="auto">
                      <a:xfrm>
                        <a:off x="0" y="4240213"/>
                        <a:ext cx="33083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61" name="Text Box 1037"/>
          <p:cNvSpPr txBox="1">
            <a:spLocks noChangeArrowheads="1"/>
          </p:cNvSpPr>
          <p:nvPr/>
        </p:nvSpPr>
        <p:spPr bwMode="auto">
          <a:xfrm>
            <a:off x="6877050" y="6518275"/>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b="1">
                <a:solidFill>
                  <a:srgbClr val="C0C0C0"/>
                </a:solidFill>
                <a:latin typeface="Arial" charset="0"/>
              </a:rPr>
              <a:t>Foto</a:t>
            </a:r>
            <a:r>
              <a:rPr lang="de-DE" altLang="de-DE" b="1">
                <a:solidFill>
                  <a:srgbClr val="777777"/>
                </a:solidFill>
                <a:latin typeface="Arial" charset="0"/>
              </a:rPr>
              <a:t>:</a:t>
            </a:r>
          </a:p>
        </p:txBody>
      </p:sp>
      <p:sp>
        <p:nvSpPr>
          <p:cNvPr id="155663" name="Rectangle 1039"/>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155664" name="Text Box 1040"/>
          <p:cNvSpPr txBox="1">
            <a:spLocks noChangeArrowheads="1"/>
          </p:cNvSpPr>
          <p:nvPr/>
        </p:nvSpPr>
        <p:spPr bwMode="auto">
          <a:xfrm>
            <a:off x="7451725" y="5876925"/>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b="1">
                <a:solidFill>
                  <a:srgbClr val="B2B2B2"/>
                </a:solidFill>
                <a:latin typeface="Arial" charset="0"/>
              </a:rPr>
              <a:t>Foto:</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5658"/>
                                        </p:tgtEl>
                                        <p:attrNameLst>
                                          <p:attrName>style.visibility</p:attrName>
                                        </p:attrNameLst>
                                      </p:cBhvr>
                                      <p:to>
                                        <p:strVal val="visible"/>
                                      </p:to>
                                    </p:set>
                                    <p:anim calcmode="lin" valueType="num">
                                      <p:cBhvr additive="base">
                                        <p:cTn id="7" dur="500" fill="hold"/>
                                        <p:tgtEl>
                                          <p:spTgt spid="155658"/>
                                        </p:tgtEl>
                                        <p:attrNameLst>
                                          <p:attrName>ppt_x</p:attrName>
                                        </p:attrNameLst>
                                      </p:cBhvr>
                                      <p:tavLst>
                                        <p:tav tm="0">
                                          <p:val>
                                            <p:strVal val="0-#ppt_w/2"/>
                                          </p:val>
                                        </p:tav>
                                        <p:tav tm="100000">
                                          <p:val>
                                            <p:strVal val="#ppt_x"/>
                                          </p:val>
                                        </p:tav>
                                      </p:tavLst>
                                    </p:anim>
                                    <p:anim calcmode="lin" valueType="num">
                                      <p:cBhvr additive="base">
                                        <p:cTn id="8" dur="500" fill="hold"/>
                                        <p:tgtEl>
                                          <p:spTgt spid="1556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3" name="Rectangle 3"/>
          <p:cNvSpPr>
            <a:spLocks noGrp="1" noChangeArrowheads="1"/>
          </p:cNvSpPr>
          <p:nvPr>
            <p:ph type="title"/>
          </p:nvPr>
        </p:nvSpPr>
        <p:spPr>
          <a:xfrm>
            <a:off x="685800" y="-111125"/>
            <a:ext cx="7772400" cy="803275"/>
          </a:xfrm>
        </p:spPr>
        <p:txBody>
          <a:bodyPr/>
          <a:lstStyle/>
          <a:p>
            <a:r>
              <a:rPr lang="de-DE" altLang="de-DE" sz="2800" b="1">
                <a:solidFill>
                  <a:schemeClr val="accent1"/>
                </a:solidFill>
                <a:latin typeface="Arial" charset="0"/>
              </a:rPr>
              <a:t>Digitalkammera SBIG 11000 </a:t>
            </a:r>
            <a:r>
              <a:rPr lang="en-US" altLang="de-DE" sz="2800" b="1">
                <a:solidFill>
                  <a:schemeClr val="accent1"/>
                </a:solidFill>
                <a:latin typeface="Arial" charset="0"/>
              </a:rPr>
              <a:t>seit 2006</a:t>
            </a:r>
            <a:endParaRPr lang="de-DE" altLang="de-DE" sz="2800" b="1">
              <a:solidFill>
                <a:schemeClr val="accent1"/>
              </a:solidFill>
              <a:latin typeface="Arial" charset="0"/>
            </a:endParaRPr>
          </a:p>
        </p:txBody>
      </p:sp>
      <p:pic>
        <p:nvPicPr>
          <p:cNvPr id="266250" name="Picture 10" descr="qe_11000m"/>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795963" y="692150"/>
            <a:ext cx="3168650" cy="2268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46" name="Picture 6"/>
          <p:cNvPicPr>
            <a:picLocks noChangeAspect="1" noChangeArrowheads="1"/>
          </p:cNvPicPr>
          <p:nvPr/>
        </p:nvPicPr>
        <p:blipFill>
          <a:blip r:embed="rId4">
            <a:extLst>
              <a:ext uri="{28A0092B-C50C-407E-A947-70E740481C1C}">
                <a14:useLocalDpi xmlns:a14="http://schemas.microsoft.com/office/drawing/2010/main" val="0"/>
              </a:ext>
            </a:extLst>
          </a:blip>
          <a:srcRect l="20627" t="13850" r="19667" b="13190"/>
          <a:stretch>
            <a:fillRect/>
          </a:stretch>
        </p:blipFill>
        <p:spPr bwMode="auto">
          <a:xfrm>
            <a:off x="5797550" y="3016250"/>
            <a:ext cx="2735263"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7" name="Text Box 7"/>
          <p:cNvSpPr txBox="1">
            <a:spLocks noChangeArrowheads="1"/>
          </p:cNvSpPr>
          <p:nvPr/>
        </p:nvSpPr>
        <p:spPr bwMode="auto">
          <a:xfrm>
            <a:off x="6877050" y="6518275"/>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b="1">
                <a:solidFill>
                  <a:srgbClr val="C0C0C0"/>
                </a:solidFill>
                <a:latin typeface="Arial" charset="0"/>
              </a:rPr>
              <a:t>Foto</a:t>
            </a:r>
            <a:r>
              <a:rPr lang="de-DE" altLang="de-DE" b="1">
                <a:solidFill>
                  <a:srgbClr val="777777"/>
                </a:solidFill>
                <a:latin typeface="Arial" charset="0"/>
              </a:rPr>
              <a:t>:</a:t>
            </a:r>
          </a:p>
        </p:txBody>
      </p:sp>
      <p:sp>
        <p:nvSpPr>
          <p:cNvPr id="266248" name="Rectangle 8"/>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66252" name="Text Box 12"/>
          <p:cNvSpPr txBox="1">
            <a:spLocks noChangeArrowheads="1"/>
          </p:cNvSpPr>
          <p:nvPr/>
        </p:nvSpPr>
        <p:spPr bwMode="auto">
          <a:xfrm>
            <a:off x="5749925" y="5422900"/>
            <a:ext cx="29257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b="1">
                <a:solidFill>
                  <a:srgbClr val="C0C0C0"/>
                </a:solidFill>
                <a:latin typeface="Arial" charset="0"/>
              </a:rPr>
              <a:t>CCD-Chipgröße: 36x24,7mm</a:t>
            </a:r>
          </a:p>
          <a:p>
            <a:r>
              <a:rPr kumimoji="0" lang="de-DE" altLang="de-DE" sz="1600" b="1">
                <a:solidFill>
                  <a:srgbClr val="C0C0C0"/>
                </a:solidFill>
                <a:latin typeface="Arial" charset="0"/>
              </a:rPr>
              <a:t>Pixelgröße: 9µm</a:t>
            </a:r>
          </a:p>
          <a:p>
            <a:r>
              <a:rPr kumimoji="0" lang="de-DE" altLang="de-DE" sz="1600" b="1">
                <a:solidFill>
                  <a:srgbClr val="C0C0C0"/>
                </a:solidFill>
                <a:latin typeface="Arial" charset="0"/>
              </a:rPr>
              <a:t>Peak QE: 50%</a:t>
            </a:r>
          </a:p>
        </p:txBody>
      </p:sp>
      <p:pic>
        <p:nvPicPr>
          <p:cNvPr id="266254" name="Picture 14" descr="IMG_4673"/>
          <p:cNvPicPr>
            <a:picLocks noChangeAspect="1" noChangeArrowheads="1"/>
          </p:cNvPicPr>
          <p:nvPr>
            <p:ph sz="half" idx="2"/>
          </p:nvPr>
        </p:nvPicPr>
        <p:blipFill>
          <a:blip r:embed="rId5" cstate="print">
            <a:extLst>
              <a:ext uri="{28A0092B-C50C-407E-A947-70E740481C1C}">
                <a14:useLocalDpi xmlns:a14="http://schemas.microsoft.com/office/drawing/2010/main" val="0"/>
              </a:ext>
            </a:extLst>
          </a:blip>
          <a:srcRect l="20163"/>
          <a:stretch>
            <a:fillRect/>
          </a:stretch>
        </p:blipFill>
        <p:spPr>
          <a:xfrm>
            <a:off x="0" y="739775"/>
            <a:ext cx="5724525" cy="4783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56" name="Text Box 16"/>
          <p:cNvSpPr txBox="1">
            <a:spLocks noChangeArrowheads="1"/>
          </p:cNvSpPr>
          <p:nvPr/>
        </p:nvSpPr>
        <p:spPr bwMode="auto">
          <a:xfrm>
            <a:off x="179388" y="5638800"/>
            <a:ext cx="4762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b="1">
                <a:solidFill>
                  <a:srgbClr val="C0C0C0"/>
                </a:solidFill>
                <a:latin typeface="Arial" charset="0"/>
              </a:rPr>
              <a:t>Primärfokus mit dreilinsigem Wynne-Korrektor </a:t>
            </a:r>
          </a:p>
          <a:p>
            <a:r>
              <a:rPr kumimoji="0" lang="de-DE" altLang="de-DE" sz="1600" b="1">
                <a:solidFill>
                  <a:srgbClr val="C0C0C0"/>
                </a:solidFill>
                <a:latin typeface="Arial" charset="0"/>
              </a:rPr>
              <a:t>und Digitalkamera SBIG 11000M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6252"/>
                                        </p:tgtEl>
                                        <p:attrNameLst>
                                          <p:attrName>style.visibility</p:attrName>
                                        </p:attrNameLst>
                                      </p:cBhvr>
                                      <p:to>
                                        <p:strVal val="visible"/>
                                      </p:to>
                                    </p:set>
                                    <p:anim calcmode="lin" valueType="num">
                                      <p:cBhvr additive="base">
                                        <p:cTn id="7" dur="500" fill="hold"/>
                                        <p:tgtEl>
                                          <p:spTgt spid="266252"/>
                                        </p:tgtEl>
                                        <p:attrNameLst>
                                          <p:attrName>ppt_x</p:attrName>
                                        </p:attrNameLst>
                                      </p:cBhvr>
                                      <p:tavLst>
                                        <p:tav tm="0">
                                          <p:val>
                                            <p:strVal val="1+#ppt_w/2"/>
                                          </p:val>
                                        </p:tav>
                                        <p:tav tm="100000">
                                          <p:val>
                                            <p:strVal val="#ppt_x"/>
                                          </p:val>
                                        </p:tav>
                                      </p:tavLst>
                                    </p:anim>
                                    <p:anim calcmode="lin" valueType="num">
                                      <p:cBhvr additive="base">
                                        <p:cTn id="8" dur="500" fill="hold"/>
                                        <p:tgtEl>
                                          <p:spTgt spid="2662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25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66254"/>
                                        </p:tgtEl>
                                        <p:attrNameLst>
                                          <p:attrName>style.visibility</p:attrName>
                                        </p:attrNameLst>
                                      </p:cBhvr>
                                      <p:to>
                                        <p:strVal val="visible"/>
                                      </p:to>
                                    </p:set>
                                    <p:anim calcmode="lin" valueType="num">
                                      <p:cBhvr additive="base">
                                        <p:cTn id="17" dur="500" fill="hold"/>
                                        <p:tgtEl>
                                          <p:spTgt spid="266254"/>
                                        </p:tgtEl>
                                        <p:attrNameLst>
                                          <p:attrName>ppt_x</p:attrName>
                                        </p:attrNameLst>
                                      </p:cBhvr>
                                      <p:tavLst>
                                        <p:tav tm="0">
                                          <p:val>
                                            <p:strVal val="0-#ppt_w/2"/>
                                          </p:val>
                                        </p:tav>
                                        <p:tav tm="100000">
                                          <p:val>
                                            <p:strVal val="#ppt_x"/>
                                          </p:val>
                                        </p:tav>
                                      </p:tavLst>
                                    </p:anim>
                                    <p:anim calcmode="lin" valueType="num">
                                      <p:cBhvr additive="base">
                                        <p:cTn id="18" dur="500" fill="hold"/>
                                        <p:tgtEl>
                                          <p:spTgt spid="2662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66256"/>
                                        </p:tgtEl>
                                        <p:attrNameLst>
                                          <p:attrName>style.visibility</p:attrName>
                                        </p:attrNameLst>
                                      </p:cBhvr>
                                      <p:to>
                                        <p:strVal val="visible"/>
                                      </p:to>
                                    </p:set>
                                    <p:anim calcmode="lin" valueType="num">
                                      <p:cBhvr additive="base">
                                        <p:cTn id="21" dur="500" fill="hold"/>
                                        <p:tgtEl>
                                          <p:spTgt spid="266256"/>
                                        </p:tgtEl>
                                        <p:attrNameLst>
                                          <p:attrName>ppt_x</p:attrName>
                                        </p:attrNameLst>
                                      </p:cBhvr>
                                      <p:tavLst>
                                        <p:tav tm="0">
                                          <p:val>
                                            <p:strVal val="0-#ppt_w/2"/>
                                          </p:val>
                                        </p:tav>
                                        <p:tav tm="100000">
                                          <p:val>
                                            <p:strVal val="#ppt_x"/>
                                          </p:val>
                                        </p:tav>
                                      </p:tavLst>
                                    </p:anim>
                                    <p:anim calcmode="lin" valueType="num">
                                      <p:cBhvr additive="base">
                                        <p:cTn id="22" dur="500" fill="hold"/>
                                        <p:tgtEl>
                                          <p:spTgt spid="2662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2" grpId="0" autoUpdateAnimBg="0"/>
      <p:bldP spid="26625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3074"/>
          <p:cNvSpPr>
            <a:spLocks noGrp="1" noChangeArrowheads="1"/>
          </p:cNvSpPr>
          <p:nvPr>
            <p:ph type="title"/>
          </p:nvPr>
        </p:nvSpPr>
        <p:spPr>
          <a:xfrm>
            <a:off x="684213" y="177800"/>
            <a:ext cx="7772400" cy="658813"/>
          </a:xfrm>
        </p:spPr>
        <p:txBody>
          <a:bodyPr/>
          <a:lstStyle/>
          <a:p>
            <a:r>
              <a:rPr lang="de-DE" altLang="de-DE" sz="2800" b="1">
                <a:solidFill>
                  <a:schemeClr val="accent1"/>
                </a:solidFill>
                <a:latin typeface="Arial" charset="0"/>
              </a:rPr>
              <a:t>Die ersten vermessenen Objekte </a:t>
            </a:r>
            <a:br>
              <a:rPr lang="de-DE" altLang="de-DE" sz="2800" b="1">
                <a:solidFill>
                  <a:schemeClr val="accent1"/>
                </a:solidFill>
                <a:latin typeface="Arial" charset="0"/>
              </a:rPr>
            </a:br>
            <a:r>
              <a:rPr lang="de-DE" altLang="de-DE" sz="2800" b="1">
                <a:solidFill>
                  <a:schemeClr val="accent1"/>
                </a:solidFill>
                <a:latin typeface="Arial" charset="0"/>
              </a:rPr>
              <a:t>(612) Veronika und (2303) Retsina</a:t>
            </a:r>
          </a:p>
        </p:txBody>
      </p:sp>
      <p:pic>
        <p:nvPicPr>
          <p:cNvPr id="151559" name="Picture 3079" descr="Retsina20060608anim11x8Bogenmin"/>
          <p:cNvPicPr>
            <a:picLocks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43438" y="1125538"/>
            <a:ext cx="4500562" cy="3633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1557" name="Rectangle 3077"/>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151558" name="Text Box 3078"/>
          <p:cNvSpPr txBox="1">
            <a:spLocks noChangeArrowheads="1"/>
          </p:cNvSpPr>
          <p:nvPr/>
        </p:nvSpPr>
        <p:spPr bwMode="auto">
          <a:xfrm>
            <a:off x="34925" y="5445125"/>
            <a:ext cx="64944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600" b="1">
                <a:solidFill>
                  <a:srgbClr val="C0C0C0"/>
                </a:solidFill>
                <a:latin typeface="Arial" charset="0"/>
              </a:rPr>
              <a:t>Erste Beobachtungen noch im Sekundärfokus bei 6m Brennweite</a:t>
            </a:r>
          </a:p>
          <a:p>
            <a:r>
              <a:rPr kumimoji="0" lang="de-DE" altLang="de-DE" sz="1600" b="1">
                <a:solidFill>
                  <a:srgbClr val="C0C0C0"/>
                </a:solidFill>
                <a:latin typeface="Arial" charset="0"/>
              </a:rPr>
              <a:t>Gesichtsfeld: 21,7 x 14,5 Bogenminuten</a:t>
            </a:r>
          </a:p>
          <a:p>
            <a:r>
              <a:rPr kumimoji="0" lang="de-DE" altLang="de-DE" sz="1600" b="1">
                <a:solidFill>
                  <a:srgbClr val="C0C0C0"/>
                </a:solidFill>
                <a:latin typeface="Arial" charset="0"/>
              </a:rPr>
              <a:t>Später im Primärfokus 60x45 Bogenminuten bei 2m Brennweite</a:t>
            </a:r>
          </a:p>
        </p:txBody>
      </p:sp>
      <p:pic>
        <p:nvPicPr>
          <p:cNvPr id="151561" name="Picture 3081" descr="Veronika20070607anim"/>
          <p:cNvPicPr>
            <a:picLocks noChangeAspect="1" noChangeArrowheads="1" noCro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1125538"/>
            <a:ext cx="4572000"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1563" name="Text Box 3083"/>
          <p:cNvSpPr txBox="1">
            <a:spLocks noChangeArrowheads="1"/>
          </p:cNvSpPr>
          <p:nvPr/>
        </p:nvSpPr>
        <p:spPr bwMode="auto">
          <a:xfrm>
            <a:off x="6443663" y="4724400"/>
            <a:ext cx="25511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Ausschnitt ~11x8 Bogenminuten</a:t>
            </a:r>
          </a:p>
        </p:txBody>
      </p:sp>
      <p:sp>
        <p:nvSpPr>
          <p:cNvPr id="151564" name="Text Box 3084"/>
          <p:cNvSpPr txBox="1">
            <a:spLocks noChangeArrowheads="1"/>
          </p:cNvSpPr>
          <p:nvPr/>
        </p:nvSpPr>
        <p:spPr bwMode="auto">
          <a:xfrm>
            <a:off x="1949450" y="4149725"/>
            <a:ext cx="2551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Ausschnitt ~11x6 Bogenminuten</a:t>
            </a:r>
          </a:p>
        </p:txBody>
      </p:sp>
      <p:sp>
        <p:nvSpPr>
          <p:cNvPr id="151566" name="Text Box 3086"/>
          <p:cNvSpPr txBox="1">
            <a:spLocks noChangeArrowheads="1"/>
          </p:cNvSpPr>
          <p:nvPr/>
        </p:nvSpPr>
        <p:spPr bwMode="auto">
          <a:xfrm>
            <a:off x="4716463" y="4013200"/>
            <a:ext cx="36036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(2303) Retsina am 8.6.2006</a:t>
            </a:r>
          </a:p>
          <a:p>
            <a:r>
              <a:rPr kumimoji="0" lang="de-DE" altLang="de-DE" sz="1200" b="1">
                <a:solidFill>
                  <a:srgbClr val="C0C0C0"/>
                </a:solidFill>
                <a:latin typeface="Arial" charset="0"/>
              </a:rPr>
              <a:t>E. Schwab &amp; R. Kling</a:t>
            </a:r>
          </a:p>
          <a:p>
            <a:r>
              <a:rPr kumimoji="0" lang="de-DE" altLang="de-DE" sz="1200" b="1">
                <a:solidFill>
                  <a:srgbClr val="C0C0C0"/>
                </a:solidFill>
                <a:latin typeface="Arial" charset="0"/>
              </a:rPr>
              <a:t>Taunus-Sternwarte des Physikalischen Vereins</a:t>
            </a:r>
          </a:p>
        </p:txBody>
      </p:sp>
      <p:sp>
        <p:nvSpPr>
          <p:cNvPr id="151565" name="Text Box 3085"/>
          <p:cNvSpPr txBox="1">
            <a:spLocks noChangeArrowheads="1"/>
          </p:cNvSpPr>
          <p:nvPr/>
        </p:nvSpPr>
        <p:spPr bwMode="auto">
          <a:xfrm>
            <a:off x="0" y="3500438"/>
            <a:ext cx="36036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200" b="1">
                <a:solidFill>
                  <a:srgbClr val="C0C0C0"/>
                </a:solidFill>
                <a:latin typeface="Arial" charset="0"/>
              </a:rPr>
              <a:t>(612) Veronika am 6.6.2006</a:t>
            </a:r>
          </a:p>
          <a:p>
            <a:r>
              <a:rPr kumimoji="0" lang="de-DE" altLang="de-DE" sz="1200" b="1">
                <a:solidFill>
                  <a:srgbClr val="C0C0C0"/>
                </a:solidFill>
                <a:latin typeface="Arial" charset="0"/>
              </a:rPr>
              <a:t>E. Schwab &amp; R. Kling</a:t>
            </a:r>
          </a:p>
          <a:p>
            <a:r>
              <a:rPr kumimoji="0" lang="de-DE" altLang="de-DE" sz="1200" b="1">
                <a:solidFill>
                  <a:srgbClr val="C0C0C0"/>
                </a:solidFill>
                <a:latin typeface="Arial" charset="0"/>
              </a:rPr>
              <a:t>Taunus-Sternwarte des Physikalischen Vereins</a:t>
            </a: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11188" y="0"/>
            <a:ext cx="8137525" cy="609600"/>
          </a:xfrm>
        </p:spPr>
        <p:txBody>
          <a:bodyPr/>
          <a:lstStyle/>
          <a:p>
            <a:r>
              <a:rPr lang="en-US" altLang="de-DE" sz="2800" b="1">
                <a:solidFill>
                  <a:schemeClr val="accent1"/>
                </a:solidFill>
                <a:latin typeface="Arial" charset="0"/>
              </a:rPr>
              <a:t>Die ersten Positionsmessungen</a:t>
            </a:r>
          </a:p>
        </p:txBody>
      </p:sp>
      <p:pic>
        <p:nvPicPr>
          <p:cNvPr id="153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7225"/>
            <a:ext cx="94488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8" name="Rectangle 8"/>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4859338" cy="1600200"/>
          </a:xfrm>
        </p:spPr>
        <p:txBody>
          <a:bodyPr/>
          <a:lstStyle/>
          <a:p>
            <a:r>
              <a:rPr lang="de-DE" altLang="de-DE" sz="2800" b="1">
                <a:solidFill>
                  <a:schemeClr val="accent1"/>
                </a:solidFill>
                <a:latin typeface="Arial" charset="0"/>
              </a:rPr>
              <a:t>Observatory Code B01</a:t>
            </a:r>
            <a:br>
              <a:rPr lang="de-DE" altLang="de-DE" sz="2800" b="1">
                <a:solidFill>
                  <a:schemeClr val="accent1"/>
                </a:solidFill>
                <a:latin typeface="Arial" charset="0"/>
              </a:rPr>
            </a:br>
            <a:r>
              <a:rPr lang="de-DE" altLang="de-DE" sz="2800" b="1">
                <a:solidFill>
                  <a:schemeClr val="accent1"/>
                </a:solidFill>
                <a:latin typeface="Arial" charset="0"/>
              </a:rPr>
              <a:t>für die </a:t>
            </a:r>
            <a:br>
              <a:rPr lang="de-DE" altLang="de-DE" sz="2800" b="1">
                <a:solidFill>
                  <a:schemeClr val="accent1"/>
                </a:solidFill>
                <a:latin typeface="Arial" charset="0"/>
              </a:rPr>
            </a:br>
            <a:r>
              <a:rPr lang="de-DE" altLang="de-DE" sz="2800" b="1">
                <a:solidFill>
                  <a:schemeClr val="accent1"/>
                </a:solidFill>
                <a:latin typeface="Arial" charset="0"/>
              </a:rPr>
              <a:t>Taunus-Sternwarte</a:t>
            </a:r>
          </a:p>
        </p:txBody>
      </p:sp>
      <p:sp>
        <p:nvSpPr>
          <p:cNvPr id="178190" name="Rectangle 14"/>
          <p:cNvSpPr>
            <a:spLocks noGrp="1" noChangeArrowheads="1"/>
          </p:cNvSpPr>
          <p:nvPr>
            <p:ph type="body" idx="1"/>
          </p:nvPr>
        </p:nvSpPr>
        <p:spPr>
          <a:xfrm>
            <a:off x="0" y="1900238"/>
            <a:ext cx="5003800" cy="1600200"/>
          </a:xfrm>
        </p:spPr>
        <p:txBody>
          <a:bodyPr/>
          <a:lstStyle/>
          <a:p>
            <a:r>
              <a:rPr lang="de-DE" altLang="de-DE" sz="2000">
                <a:solidFill>
                  <a:srgbClr val="C0C0C0"/>
                </a:solidFill>
                <a:latin typeface="Arial" charset="0"/>
              </a:rPr>
              <a:t>Am 6. / 7. und 8. Juni 2006 Positionsmessungen von (612) Veronika und (2303) Retsina durch Rainer Kling und Erwin Schwab</a:t>
            </a:r>
          </a:p>
          <a:p>
            <a:endParaRPr lang="de-DE" altLang="de-DE" sz="2000">
              <a:solidFill>
                <a:srgbClr val="C0C0C0"/>
              </a:solidFill>
              <a:latin typeface="Arial" charset="0"/>
            </a:endParaRPr>
          </a:p>
          <a:p>
            <a:r>
              <a:rPr lang="de-DE" altLang="de-DE" sz="2000">
                <a:solidFill>
                  <a:srgbClr val="C0C0C0"/>
                </a:solidFill>
                <a:latin typeface="Arial" charset="0"/>
              </a:rPr>
              <a:t>Die Antwort kam am 14. Juni 2006:</a:t>
            </a:r>
          </a:p>
        </p:txBody>
      </p:sp>
      <p:pic>
        <p:nvPicPr>
          <p:cNvPr id="178198" name="Picture 22"/>
          <p:cNvPicPr>
            <a:picLocks noChangeAspect="1" noChangeArrowheads="1"/>
          </p:cNvPicPr>
          <p:nvPr/>
        </p:nvPicPr>
        <p:blipFill>
          <a:blip r:embed="rId3">
            <a:extLst>
              <a:ext uri="{28A0092B-C50C-407E-A947-70E740481C1C}">
                <a14:useLocalDpi xmlns:a14="http://schemas.microsoft.com/office/drawing/2010/main" val="0"/>
              </a:ext>
            </a:extLst>
          </a:blip>
          <a:srcRect b="9341"/>
          <a:stretch>
            <a:fillRect/>
          </a:stretch>
        </p:blipFill>
        <p:spPr bwMode="auto">
          <a:xfrm>
            <a:off x="0" y="4032250"/>
            <a:ext cx="638968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91" name="Picture 15" descr="Schwab und K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275" y="0"/>
            <a:ext cx="52657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78199" name="Rectangle 23"/>
          <p:cNvSpPr>
            <a:spLocks noChangeArrowheads="1"/>
          </p:cNvSpPr>
          <p:nvPr/>
        </p:nvSpPr>
        <p:spPr bwMode="auto">
          <a:xfrm>
            <a:off x="6877050" y="6076950"/>
            <a:ext cx="2252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400" b="1">
                <a:solidFill>
                  <a:srgbClr val="C0C0C0"/>
                </a:solidFill>
                <a:latin typeface="Arial" charset="0"/>
              </a:rPr>
              <a:t>Foto: Sighard Schräbler</a:t>
            </a:r>
            <a:r>
              <a:rPr kumimoji="0" lang="de-DE" altLang="de-DE" sz="1400" b="1">
                <a:latin typeface="Arial" charset="0"/>
              </a:rPr>
              <a:t> </a:t>
            </a:r>
          </a:p>
        </p:txBody>
      </p:sp>
      <p:sp>
        <p:nvSpPr>
          <p:cNvPr id="230403"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8190">
                                            <p:txEl>
                                              <p:pRg st="0" end="0"/>
                                            </p:txEl>
                                          </p:spTgt>
                                        </p:tgtEl>
                                        <p:attrNameLst>
                                          <p:attrName>style.visibility</p:attrName>
                                        </p:attrNameLst>
                                      </p:cBhvr>
                                      <p:to>
                                        <p:strVal val="visible"/>
                                      </p:to>
                                    </p:set>
                                    <p:anim calcmode="lin" valueType="num">
                                      <p:cBhvr additive="base">
                                        <p:cTn id="7" dur="500" fill="hold"/>
                                        <p:tgtEl>
                                          <p:spTgt spid="1781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81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190">
                                            <p:txEl>
                                              <p:pRg st="2" end="2"/>
                                            </p:txEl>
                                          </p:spTgt>
                                        </p:tgtEl>
                                        <p:attrNameLst>
                                          <p:attrName>style.visibility</p:attrName>
                                        </p:attrNameLst>
                                      </p:cBhvr>
                                      <p:to>
                                        <p:strVal val="visible"/>
                                      </p:to>
                                    </p:set>
                                    <p:anim calcmode="lin" valueType="num">
                                      <p:cBhvr additive="base">
                                        <p:cTn id="13" dur="500" fill="hold"/>
                                        <p:tgtEl>
                                          <p:spTgt spid="1781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81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78198"/>
                                        </p:tgtEl>
                                        <p:attrNameLst>
                                          <p:attrName>style.visibility</p:attrName>
                                        </p:attrNameLst>
                                      </p:cBhvr>
                                      <p:to>
                                        <p:strVal val="visible"/>
                                      </p:to>
                                    </p:set>
                                    <p:anim calcmode="lin" valueType="num">
                                      <p:cBhvr additive="base">
                                        <p:cTn id="19" dur="500" fill="hold"/>
                                        <p:tgtEl>
                                          <p:spTgt spid="178198"/>
                                        </p:tgtEl>
                                        <p:attrNameLst>
                                          <p:attrName>ppt_x</p:attrName>
                                        </p:attrNameLst>
                                      </p:cBhvr>
                                      <p:tavLst>
                                        <p:tav tm="0">
                                          <p:val>
                                            <p:strVal val="1+#ppt_w/2"/>
                                          </p:val>
                                        </p:tav>
                                        <p:tav tm="100000">
                                          <p:val>
                                            <p:strVal val="#ppt_x"/>
                                          </p:val>
                                        </p:tav>
                                      </p:tavLst>
                                    </p:anim>
                                    <p:anim calcmode="lin" valueType="num">
                                      <p:cBhvr additive="base">
                                        <p:cTn id="20" dur="500" fill="hold"/>
                                        <p:tgtEl>
                                          <p:spTgt spid="17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2" name="Line 2"/>
          <p:cNvSpPr>
            <a:spLocks noChangeShapeType="1"/>
          </p:cNvSpPr>
          <p:nvPr/>
        </p:nvSpPr>
        <p:spPr bwMode="auto">
          <a:xfrm>
            <a:off x="-457200" y="5834063"/>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1363" name="Line 3"/>
          <p:cNvSpPr>
            <a:spLocks noChangeShapeType="1"/>
          </p:cNvSpPr>
          <p:nvPr/>
        </p:nvSpPr>
        <p:spPr bwMode="auto">
          <a:xfrm>
            <a:off x="4764088" y="-1335088"/>
            <a:ext cx="0" cy="7366001"/>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71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730250"/>
            <a:ext cx="3776662"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r="50003"/>
          <a:stretch>
            <a:fillRect/>
          </a:stretch>
        </p:blipFill>
        <p:spPr bwMode="auto">
          <a:xfrm>
            <a:off x="723900" y="511175"/>
            <a:ext cx="3981450"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50606" r="1205"/>
          <a:stretch>
            <a:fillRect/>
          </a:stretch>
        </p:blipFill>
        <p:spPr bwMode="auto">
          <a:xfrm>
            <a:off x="4818063" y="523875"/>
            <a:ext cx="3775075" cy="386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367" name="Text Box 7"/>
          <p:cNvSpPr txBox="1">
            <a:spLocks noChangeArrowheads="1"/>
          </p:cNvSpPr>
          <p:nvPr/>
        </p:nvSpPr>
        <p:spPr bwMode="auto">
          <a:xfrm>
            <a:off x="673100" y="5111750"/>
            <a:ext cx="382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pPr>
            <a:r>
              <a:rPr kumimoji="0" lang="de-DE" altLang="de-DE" sz="2000" b="1">
                <a:solidFill>
                  <a:srgbClr val="D5D5D5"/>
                </a:solidFill>
                <a:latin typeface="Lucida Sans Unicode" pitchFamily="34" charset="0"/>
              </a:rPr>
              <a:t>Innere Sonnensystem</a:t>
            </a:r>
            <a:endParaRPr kumimoji="0" lang="de-DE" altLang="de-DE" sz="2000">
              <a:solidFill>
                <a:srgbClr val="D5D5D5"/>
              </a:solidFill>
              <a:latin typeface="Lucida Sans Unicode" pitchFamily="34" charset="0"/>
            </a:endParaRPr>
          </a:p>
        </p:txBody>
      </p:sp>
      <p:sp>
        <p:nvSpPr>
          <p:cNvPr id="271368" name="Text Box 8"/>
          <p:cNvSpPr txBox="1">
            <a:spLocks noChangeArrowheads="1"/>
          </p:cNvSpPr>
          <p:nvPr/>
        </p:nvSpPr>
        <p:spPr bwMode="auto">
          <a:xfrm>
            <a:off x="4914900" y="5111750"/>
            <a:ext cx="382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pPr>
            <a:r>
              <a:rPr kumimoji="0" lang="de-DE" altLang="de-DE" sz="2000" b="1">
                <a:solidFill>
                  <a:srgbClr val="D5D5D5"/>
                </a:solidFill>
                <a:latin typeface="Lucida Sans Unicode" pitchFamily="34" charset="0"/>
              </a:rPr>
              <a:t>Äußere Sonnensystem</a:t>
            </a:r>
            <a:endParaRPr kumimoji="0" lang="de-DE" altLang="de-DE" sz="2000">
              <a:solidFill>
                <a:srgbClr val="D5D5D5"/>
              </a:solidFill>
              <a:latin typeface="Lucida Sans Unicode" pitchFamily="34" charset="0"/>
            </a:endParaRPr>
          </a:p>
        </p:txBody>
      </p:sp>
      <p:sp>
        <p:nvSpPr>
          <p:cNvPr id="271369" name="Text Box 9"/>
          <p:cNvSpPr txBox="1">
            <a:spLocks noChangeArrowheads="1"/>
          </p:cNvSpPr>
          <p:nvPr/>
        </p:nvSpPr>
        <p:spPr bwMode="auto">
          <a:xfrm>
            <a:off x="4800600" y="4400550"/>
            <a:ext cx="38227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400" b="1">
                <a:solidFill>
                  <a:srgbClr val="D5D5D5"/>
                </a:solidFill>
                <a:latin typeface="Lucida Sans Unicode" pitchFamily="34" charset="0"/>
              </a:rPr>
              <a:t>1992 QB1, die erste Entdeckung eines transneptunischen Asteroiden</a:t>
            </a:r>
            <a:r>
              <a:rPr kumimoji="0" lang="de-DE" altLang="de-DE" sz="1400">
                <a:solidFill>
                  <a:srgbClr val="D5D5D5"/>
                </a:solidFill>
                <a:latin typeface="Lucida Sans Unicode" pitchFamily="34" charset="0"/>
              </a:rPr>
              <a:t> </a:t>
            </a:r>
          </a:p>
        </p:txBody>
      </p:sp>
      <p:sp>
        <p:nvSpPr>
          <p:cNvPr id="271370" name="Comment 10"/>
          <p:cNvSpPr>
            <a:spLocks noChangeArrowheads="1"/>
          </p:cNvSpPr>
          <p:nvPr/>
        </p:nvSpPr>
        <p:spPr bwMode="auto">
          <a:xfrm>
            <a:off x="876300" y="-2316163"/>
            <a:ext cx="8267700" cy="210978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200" b="1">
                <a:solidFill>
                  <a:srgbClr val="000000"/>
                </a:solidFill>
                <a:latin typeface="Arial" charset="0"/>
              </a:rPr>
              <a:t>Erwin Schwab:</a:t>
            </a:r>
            <a:endParaRPr kumimoji="0" lang="de-DE" altLang="de-DE" sz="1200">
              <a:solidFill>
                <a:srgbClr val="000000"/>
              </a:solidFill>
              <a:latin typeface="Arial" charset="0"/>
            </a:endParaRPr>
          </a:p>
          <a:p>
            <a:r>
              <a:rPr kumimoji="0" lang="de-DE" altLang="de-DE" sz="1200">
                <a:latin typeface="Arial" charset="0"/>
              </a:rPr>
              <a:t>Die Trojaner kreisen um die Librations- oder </a:t>
            </a:r>
            <a:r>
              <a:rPr kumimoji="0" lang="de-DE" altLang="de-DE" sz="1200">
                <a:latin typeface="Arial" charset="0"/>
                <a:hlinkClick r:id="rId5" tooltip="Lagrange-Punkt"/>
              </a:rPr>
              <a:t>Lagrange-Punkte</a:t>
            </a:r>
            <a:r>
              <a:rPr kumimoji="0" lang="de-DE" altLang="de-DE" sz="1200">
                <a:latin typeface="Arial" charset="0"/>
              </a:rPr>
              <a:t> L4 und L5. Diese sind die Gleichgewichtspunkte und stellen einen Sonderfall im sonst nur schwierig lösbaren Dreikörperproblem dar. Das System Sonne – Jupiter – Trojaner bildet für jeden dieser Kleinkörper ein stabiles Dreikörpersystem. An diesen Punkten im heben sich die Gravitationskräfte von Sonne und Jupiter und die Zentripetalkraft der Bewegung gegenseitig auf </a:t>
            </a:r>
          </a:p>
          <a:p>
            <a:endParaRPr kumimoji="0" lang="de-DE" altLang="de-DE" sz="1200">
              <a:latin typeface="Arial" charset="0"/>
            </a:endParaRPr>
          </a:p>
          <a:p>
            <a:r>
              <a:rPr kumimoji="0" lang="de-DE" altLang="de-DE" sz="1200">
                <a:latin typeface="Arial" charset="0"/>
              </a:rPr>
              <a:t>Bislang sind in L4 und L5 rund 1140 beziehungsweise 927 Trojaner bekannt (Stand: 10 Okt. 2006), die Gesamtzahl wird auf einige Tausend geschätzt. </a:t>
            </a:r>
          </a:p>
          <a:p>
            <a:endParaRPr kumimoji="0" lang="de-DE" altLang="de-DE" sz="1200">
              <a:latin typeface="Arial" charset="0"/>
            </a:endParaRPr>
          </a:p>
          <a:p>
            <a:r>
              <a:rPr kumimoji="0" lang="de-DE" altLang="de-DE" sz="1200">
                <a:latin typeface="Arial" charset="0"/>
              </a:rPr>
              <a:t>Joseph Louis Lagrange (* </a:t>
            </a:r>
            <a:r>
              <a:rPr kumimoji="0" lang="de-DE" altLang="de-DE" sz="1200">
                <a:latin typeface="Arial" charset="0"/>
                <a:hlinkClick r:id="rId6" tooltip="25. Januar"/>
              </a:rPr>
              <a:t>25. Januar</a:t>
            </a:r>
            <a:r>
              <a:rPr kumimoji="0" lang="de-DE" altLang="de-DE" sz="1200">
                <a:latin typeface="Arial" charset="0"/>
              </a:rPr>
              <a:t> </a:t>
            </a:r>
            <a:r>
              <a:rPr kumimoji="0" lang="de-DE" altLang="de-DE" sz="1200">
                <a:latin typeface="Arial" charset="0"/>
                <a:hlinkClick r:id="rId7" tooltip="1736"/>
              </a:rPr>
              <a:t>1736</a:t>
            </a:r>
            <a:r>
              <a:rPr kumimoji="0" lang="de-DE" altLang="de-DE" sz="1200">
                <a:latin typeface="Arial" charset="0"/>
              </a:rPr>
              <a:t> in </a:t>
            </a:r>
            <a:r>
              <a:rPr kumimoji="0" lang="de-DE" altLang="de-DE" sz="1200">
                <a:latin typeface="Arial" charset="0"/>
                <a:hlinkClick r:id="rId8" tooltip="Turin"/>
              </a:rPr>
              <a:t>Turin</a:t>
            </a:r>
            <a:r>
              <a:rPr kumimoji="0" lang="de-DE" altLang="de-DE" sz="1200">
                <a:latin typeface="Arial" charset="0"/>
              </a:rPr>
              <a:t>; † </a:t>
            </a:r>
            <a:r>
              <a:rPr kumimoji="0" lang="de-DE" altLang="de-DE" sz="1200">
                <a:latin typeface="Arial" charset="0"/>
                <a:hlinkClick r:id="rId9" tooltip="10. April"/>
              </a:rPr>
              <a:t>10. April</a:t>
            </a:r>
            <a:r>
              <a:rPr kumimoji="0" lang="de-DE" altLang="de-DE" sz="1200">
                <a:latin typeface="Arial" charset="0"/>
              </a:rPr>
              <a:t> </a:t>
            </a:r>
            <a:r>
              <a:rPr kumimoji="0" lang="de-DE" altLang="de-DE" sz="1200">
                <a:latin typeface="Arial" charset="0"/>
                <a:hlinkClick r:id="rId10" tooltip="1813"/>
              </a:rPr>
              <a:t>1813</a:t>
            </a:r>
            <a:r>
              <a:rPr kumimoji="0" lang="de-DE" altLang="de-DE" sz="1200">
                <a:latin typeface="Arial" charset="0"/>
              </a:rPr>
              <a:t> in </a:t>
            </a:r>
            <a:r>
              <a:rPr kumimoji="0" lang="de-DE" altLang="de-DE" sz="1200">
                <a:latin typeface="Arial" charset="0"/>
                <a:hlinkClick r:id="rId11" tooltip="Paris"/>
              </a:rPr>
              <a:t>Paris</a:t>
            </a:r>
            <a:r>
              <a:rPr kumimoji="0" lang="de-DE" altLang="de-DE" sz="1200">
                <a:latin typeface="Arial" charset="0"/>
              </a:rPr>
              <a:t>) war ein </a:t>
            </a:r>
            <a:r>
              <a:rPr kumimoji="0" lang="de-DE" altLang="de-DE" sz="1200">
                <a:latin typeface="Arial" charset="0"/>
                <a:hlinkClick r:id="rId12" tooltip="Italien"/>
              </a:rPr>
              <a:t>italienischer</a:t>
            </a:r>
            <a:r>
              <a:rPr kumimoji="0" lang="de-DE" altLang="de-DE" sz="1200">
                <a:latin typeface="Arial" charset="0"/>
              </a:rPr>
              <a:t> </a:t>
            </a:r>
            <a:r>
              <a:rPr kumimoji="0" lang="de-DE" altLang="de-DE" sz="1200">
                <a:latin typeface="Arial" charset="0"/>
                <a:hlinkClick r:id="rId13" tooltip="Mathematiker"/>
              </a:rPr>
              <a:t>Mathematiker</a:t>
            </a:r>
            <a:r>
              <a:rPr kumimoji="0" lang="de-DE" altLang="de-DE" sz="1200">
                <a:latin typeface="Arial" charset="0"/>
              </a:rPr>
              <a:t> und </a:t>
            </a:r>
            <a:r>
              <a:rPr kumimoji="0" lang="de-DE" altLang="de-DE" sz="1200">
                <a:latin typeface="Arial" charset="0"/>
                <a:hlinkClick r:id="rId14" tooltip="Astronom"/>
              </a:rPr>
              <a:t>Astronom</a:t>
            </a:r>
            <a:r>
              <a:rPr kumimoji="0" lang="de-DE" altLang="de-DE" sz="1200">
                <a:latin typeface="Arial" charset="0"/>
              </a:rPr>
              <a:t> </a:t>
            </a:r>
          </a:p>
        </p:txBody>
      </p:sp>
      <p:pic>
        <p:nvPicPr>
          <p:cNvPr id="271374" name="Picture 14" descr="Bild:Joseph-Louis Lagrange.jpe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6013" y="-1727200"/>
            <a:ext cx="3400425" cy="3810000"/>
          </a:xfrm>
          <a:prstGeom prst="rect">
            <a:avLst/>
          </a:prstGeom>
          <a:noFill/>
          <a:extLst>
            <a:ext uri="{909E8E84-426E-40DD-AFC4-6F175D3DCCD1}">
              <a14:hiddenFill xmlns:a14="http://schemas.microsoft.com/office/drawing/2010/main">
                <a:solidFill>
                  <a:srgbClr val="FFFFFF"/>
                </a:solidFill>
              </a14:hiddenFill>
            </a:ext>
          </a:extLst>
        </p:spPr>
      </p:pic>
      <p:sp>
        <p:nvSpPr>
          <p:cNvPr id="271375" name="Rectangle 1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13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1368">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136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build="p" autoUpdateAnimBg="0"/>
      <p:bldP spid="27136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6" name="Rectangle 3080"/>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graphicFrame>
        <p:nvGraphicFramePr>
          <p:cNvPr id="145417" name="Object 3081"/>
          <p:cNvGraphicFramePr>
            <a:graphicFrameLocks noChangeAspect="1"/>
          </p:cNvGraphicFramePr>
          <p:nvPr>
            <p:ph idx="1"/>
          </p:nvPr>
        </p:nvGraphicFramePr>
        <p:xfrm>
          <a:off x="323850" y="333375"/>
          <a:ext cx="5327650" cy="5762625"/>
        </p:xfrm>
        <a:graphic>
          <a:graphicData uri="http://schemas.openxmlformats.org/presentationml/2006/ole">
            <mc:AlternateContent xmlns:mc="http://schemas.openxmlformats.org/markup-compatibility/2006">
              <mc:Choice xmlns:v="urn:schemas-microsoft-com:vml" Requires="v">
                <p:oleObj spid="_x0000_s145427" name="Image" r:id="rId4" imgW="27428571" imgH="20571429" progId="PSP7.Image">
                  <p:embed/>
                </p:oleObj>
              </mc:Choice>
              <mc:Fallback>
                <p:oleObj name="Image" r:id="rId4" imgW="27428571" imgH="20571429" progId="PSP7.Image">
                  <p:embed/>
                  <p:pic>
                    <p:nvPicPr>
                      <p:cNvPr id="0" name="Object 3081"/>
                      <p:cNvPicPr>
                        <a:picLocks noChangeAspect="1" noChangeArrowheads="1"/>
                      </p:cNvPicPr>
                      <p:nvPr/>
                    </p:nvPicPr>
                    <p:blipFill>
                      <a:blip r:embed="rId5">
                        <a:extLst>
                          <a:ext uri="{28A0092B-C50C-407E-A947-70E740481C1C}">
                            <a14:useLocalDpi xmlns:a14="http://schemas.microsoft.com/office/drawing/2010/main" val="0"/>
                          </a:ext>
                        </a:extLst>
                      </a:blip>
                      <a:srcRect l="23753" t="13998" r="20079" b="4900"/>
                      <a:stretch>
                        <a:fillRect/>
                      </a:stretch>
                    </p:blipFill>
                    <p:spPr bwMode="auto">
                      <a:xfrm>
                        <a:off x="323850" y="333375"/>
                        <a:ext cx="5327650"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421" name="AutoShape 3085"/>
          <p:cNvSpPr>
            <a:spLocks noChangeArrowheads="1"/>
          </p:cNvSpPr>
          <p:nvPr/>
        </p:nvSpPr>
        <p:spPr bwMode="auto">
          <a:xfrm>
            <a:off x="2555875" y="4365625"/>
            <a:ext cx="3744913" cy="358775"/>
          </a:xfrm>
          <a:prstGeom prst="leftArrow">
            <a:avLst>
              <a:gd name="adj1" fmla="val 50000"/>
              <a:gd name="adj2" fmla="val 260951"/>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5422" name="Text Box 3086"/>
          <p:cNvSpPr txBox="1">
            <a:spLocks noChangeArrowheads="1"/>
          </p:cNvSpPr>
          <p:nvPr/>
        </p:nvSpPr>
        <p:spPr bwMode="auto">
          <a:xfrm>
            <a:off x="6443663" y="4289425"/>
            <a:ext cx="23764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3200" b="1">
                <a:solidFill>
                  <a:schemeClr val="accent1"/>
                </a:solidFill>
                <a:latin typeface="Arial" charset="0"/>
              </a:rPr>
              <a:t>RETSINA ?</a:t>
            </a:r>
          </a:p>
        </p:txBody>
      </p:sp>
      <p:sp>
        <p:nvSpPr>
          <p:cNvPr id="145423" name="Rectangle 3087"/>
          <p:cNvSpPr>
            <a:spLocks noChangeArrowheads="1"/>
          </p:cNvSpPr>
          <p:nvPr/>
        </p:nvSpPr>
        <p:spPr bwMode="auto">
          <a:xfrm>
            <a:off x="4140200" y="5805488"/>
            <a:ext cx="1493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1400" b="1">
                <a:solidFill>
                  <a:srgbClr val="C0C0C0"/>
                </a:solidFill>
                <a:latin typeface="Arial" charset="0"/>
              </a:rPr>
              <a:t>Foto: Peter Bel</a:t>
            </a:r>
            <a:r>
              <a:rPr kumimoji="0" lang="de-DE" altLang="de-DE" sz="1400" b="1">
                <a:latin typeface="Arial" charset="0"/>
              </a:rPr>
              <a:t> </a:t>
            </a: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252413" y="0"/>
            <a:ext cx="3573463" cy="762000"/>
          </a:xfrm>
        </p:spPr>
        <p:txBody>
          <a:bodyPr/>
          <a:lstStyle/>
          <a:p>
            <a:r>
              <a:rPr lang="en-US" altLang="de-DE" sz="2800" b="1">
                <a:solidFill>
                  <a:schemeClr val="accent1"/>
                </a:solidFill>
                <a:latin typeface="Arial" charset="0"/>
              </a:rPr>
              <a:t>NEO 2004 XP14</a:t>
            </a:r>
          </a:p>
        </p:txBody>
      </p:sp>
      <p:graphicFrame>
        <p:nvGraphicFramePr>
          <p:cNvPr id="147469" name="Object 13"/>
          <p:cNvGraphicFramePr>
            <a:graphicFrameLocks noChangeAspect="1"/>
          </p:cNvGraphicFramePr>
          <p:nvPr/>
        </p:nvGraphicFramePr>
        <p:xfrm>
          <a:off x="3429000" y="357188"/>
          <a:ext cx="5715000" cy="6096000"/>
        </p:xfrm>
        <a:graphic>
          <a:graphicData uri="http://schemas.openxmlformats.org/presentationml/2006/ole">
            <mc:AlternateContent xmlns:mc="http://schemas.openxmlformats.org/markup-compatibility/2006">
              <mc:Choice xmlns:v="urn:schemas-microsoft-com:vml" Requires="v">
                <p:oleObj spid="_x0000_s147476" name="Image" r:id="rId4" imgW="5485714" imgH="5353797" progId="PSP7.Image">
                  <p:embed/>
                </p:oleObj>
              </mc:Choice>
              <mc:Fallback>
                <p:oleObj name="Image" r:id="rId4" imgW="5485714" imgH="5353797" progId="PSP7.Image">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l="8531"/>
                      <a:stretch>
                        <a:fillRect/>
                      </a:stretch>
                    </p:blipFill>
                    <p:spPr bwMode="auto">
                      <a:xfrm>
                        <a:off x="3429000" y="357188"/>
                        <a:ext cx="5715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70" name="Rectangle 14"/>
          <p:cNvSpPr>
            <a:spLocks noGrp="1" noChangeArrowheads="1"/>
          </p:cNvSpPr>
          <p:nvPr>
            <p:ph type="body" idx="1"/>
          </p:nvPr>
        </p:nvSpPr>
        <p:spPr>
          <a:xfrm>
            <a:off x="76200" y="914400"/>
            <a:ext cx="3352800" cy="1676400"/>
          </a:xfrm>
          <a:noFill/>
          <a:ln/>
        </p:spPr>
        <p:txBody>
          <a:bodyPr/>
          <a:lstStyle/>
          <a:p>
            <a:pPr>
              <a:buFontTx/>
              <a:buNone/>
            </a:pPr>
            <a:r>
              <a:rPr lang="de-DE" altLang="de-DE" sz="1600" b="1">
                <a:solidFill>
                  <a:srgbClr val="C0C0C0"/>
                </a:solidFill>
                <a:latin typeface="Arial" charset="0"/>
              </a:rPr>
              <a:t>43 Einzelfotos mit  je 10s Belichtungszeit und 10s zeitlicher Abstand</a:t>
            </a:r>
          </a:p>
          <a:p>
            <a:pPr>
              <a:buFontTx/>
              <a:buNone/>
            </a:pPr>
            <a:r>
              <a:rPr lang="de-DE" altLang="de-DE" sz="1600" b="1">
                <a:solidFill>
                  <a:srgbClr val="C0C0C0"/>
                </a:solidFill>
                <a:latin typeface="Arial" charset="0"/>
              </a:rPr>
              <a:t>Scheinbare Bewegung ~1“ pro Sekunde</a:t>
            </a:r>
          </a:p>
        </p:txBody>
      </p:sp>
      <p:pic>
        <p:nvPicPr>
          <p:cNvPr id="147472" name="Picture 16" descr="2004_XP14_center_tex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708275"/>
            <a:ext cx="3348038" cy="2987675"/>
          </a:xfrm>
          <a:prstGeom prst="rect">
            <a:avLst/>
          </a:prstGeom>
          <a:noFill/>
          <a:extLst>
            <a:ext uri="{909E8E84-426E-40DD-AFC4-6F175D3DCCD1}">
              <a14:hiddenFill xmlns:a14="http://schemas.microsoft.com/office/drawing/2010/main">
                <a:solidFill>
                  <a:srgbClr val="FFFFFF"/>
                </a:solidFill>
              </a14:hiddenFill>
            </a:ext>
          </a:extLst>
        </p:spPr>
      </p:pic>
      <p:sp>
        <p:nvSpPr>
          <p:cNvPr id="147474" name="Rectangle 18"/>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70">
                                            <p:txEl>
                                              <p:pRg st="0" end="0"/>
                                            </p:txEl>
                                          </p:spTgt>
                                        </p:tgtEl>
                                        <p:attrNameLst>
                                          <p:attrName>style.visibility</p:attrName>
                                        </p:attrNameLst>
                                      </p:cBhvr>
                                      <p:to>
                                        <p:strVal val="visible"/>
                                      </p:to>
                                    </p:set>
                                    <p:anim calcmode="lin" valueType="num">
                                      <p:cBhvr additive="base">
                                        <p:cTn id="7" dur="500" fill="hold"/>
                                        <p:tgtEl>
                                          <p:spTgt spid="1474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74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70">
                                            <p:txEl>
                                              <p:pRg st="1" end="1"/>
                                            </p:txEl>
                                          </p:spTgt>
                                        </p:tgtEl>
                                        <p:attrNameLst>
                                          <p:attrName>style.visibility</p:attrName>
                                        </p:attrNameLst>
                                      </p:cBhvr>
                                      <p:to>
                                        <p:strVal val="visible"/>
                                      </p:to>
                                    </p:set>
                                    <p:anim calcmode="lin" valueType="num">
                                      <p:cBhvr additive="base">
                                        <p:cTn id="13" dur="500" fill="hold"/>
                                        <p:tgtEl>
                                          <p:spTgt spid="14747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74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7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0"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33" name="Rectangle 9"/>
          <p:cNvSpPr>
            <a:spLocks noGrp="1" noChangeArrowheads="1"/>
          </p:cNvSpPr>
          <p:nvPr>
            <p:ph type="title"/>
          </p:nvPr>
        </p:nvSpPr>
        <p:spPr>
          <a:xfrm>
            <a:off x="762000" y="76200"/>
            <a:ext cx="7772400" cy="762000"/>
          </a:xfrm>
          <a:noFill/>
          <a:ln/>
        </p:spPr>
        <p:txBody>
          <a:bodyPr/>
          <a:lstStyle/>
          <a:p>
            <a:r>
              <a:rPr lang="de-DE" altLang="de-DE" sz="2800" b="1">
                <a:solidFill>
                  <a:schemeClr val="accent1"/>
                </a:solidFill>
                <a:latin typeface="Arial" charset="0"/>
              </a:rPr>
              <a:t>Transneptunischer Asteroid (55636)</a:t>
            </a:r>
          </a:p>
        </p:txBody>
      </p:sp>
      <p:sp>
        <p:nvSpPr>
          <p:cNvPr id="129029" name="Rectangle 5"/>
          <p:cNvSpPr>
            <a:spLocks noGrp="1" noChangeArrowheads="1"/>
          </p:cNvSpPr>
          <p:nvPr>
            <p:ph type="body" idx="1"/>
          </p:nvPr>
        </p:nvSpPr>
        <p:spPr>
          <a:xfrm>
            <a:off x="76200" y="1371600"/>
            <a:ext cx="2590800" cy="685800"/>
          </a:xfrm>
        </p:spPr>
        <p:txBody>
          <a:bodyPr/>
          <a:lstStyle/>
          <a:p>
            <a:pPr>
              <a:buFontTx/>
              <a:buNone/>
            </a:pPr>
            <a:r>
              <a:rPr lang="de-DE" altLang="de-DE" sz="1600" b="1">
                <a:solidFill>
                  <a:srgbClr val="C0C0C0"/>
                </a:solidFill>
                <a:latin typeface="Arial" charset="0"/>
              </a:rPr>
              <a:t>Belichtung je 3x5min</a:t>
            </a:r>
          </a:p>
          <a:p>
            <a:pPr>
              <a:buFontTx/>
              <a:buNone/>
            </a:pPr>
            <a:r>
              <a:rPr lang="de-DE" altLang="de-DE" sz="1600" b="1">
                <a:solidFill>
                  <a:srgbClr val="C0C0C0"/>
                </a:solidFill>
                <a:latin typeface="Arial" charset="0"/>
              </a:rPr>
              <a:t>Abstand 2 Stunden</a:t>
            </a:r>
          </a:p>
        </p:txBody>
      </p:sp>
      <p:pic>
        <p:nvPicPr>
          <p:cNvPr id="129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981075"/>
            <a:ext cx="6197600"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400" y="981075"/>
            <a:ext cx="61976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7" name="Picture 13" descr="tno55636ani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765175"/>
            <a:ext cx="6443662" cy="5613400"/>
          </a:xfrm>
          <a:prstGeom prst="rect">
            <a:avLst/>
          </a:prstGeom>
          <a:noFill/>
          <a:extLst>
            <a:ext uri="{909E8E84-426E-40DD-AFC4-6F175D3DCCD1}">
              <a14:hiddenFill xmlns:a14="http://schemas.microsoft.com/office/drawing/2010/main">
                <a:solidFill>
                  <a:srgbClr val="FFFFFF"/>
                </a:solidFill>
              </a14:hiddenFill>
            </a:ext>
          </a:extLst>
        </p:spPr>
      </p:pic>
      <p:sp>
        <p:nvSpPr>
          <p:cNvPr id="129039" name="Rectangle 1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90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9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684213" y="0"/>
            <a:ext cx="7772400" cy="692150"/>
          </a:xfrm>
        </p:spPr>
        <p:txBody>
          <a:bodyPr/>
          <a:lstStyle/>
          <a:p>
            <a:r>
              <a:rPr lang="de-DE" altLang="de-DE" sz="2400" b="1">
                <a:solidFill>
                  <a:schemeClr val="accent1"/>
                </a:solidFill>
                <a:latin typeface="Arial" charset="0"/>
              </a:rPr>
              <a:t>Komet Faye</a:t>
            </a:r>
          </a:p>
        </p:txBody>
      </p:sp>
      <p:sp>
        <p:nvSpPr>
          <p:cNvPr id="308227"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308228" name="Picture 4" descr="Komet_Faye_Anim"/>
          <p:cNvPicPr>
            <a:picLocks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360363" y="600075"/>
            <a:ext cx="8243887" cy="549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230" name="Rectangle 6"/>
          <p:cNvSpPr>
            <a:spLocks noChangeArrowheads="1"/>
          </p:cNvSpPr>
          <p:nvPr/>
        </p:nvSpPr>
        <p:spPr bwMode="auto">
          <a:xfrm>
            <a:off x="971550" y="5229225"/>
            <a:ext cx="60150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1400" b="1">
                <a:solidFill>
                  <a:srgbClr val="C0C0C0"/>
                </a:solidFill>
                <a:latin typeface="Arial" charset="0"/>
              </a:rPr>
              <a:t>Komet Faye am 20.9.2006, zeitlicher Abstand ~15 Minuten</a:t>
            </a:r>
          </a:p>
          <a:p>
            <a:r>
              <a:rPr kumimoji="0" lang="de-DE" altLang="de-DE" sz="1400" b="1">
                <a:solidFill>
                  <a:srgbClr val="C0C0C0"/>
                </a:solidFill>
                <a:latin typeface="Arial" charset="0"/>
              </a:rPr>
              <a:t>Erwin Schwab und Rainer Kling</a:t>
            </a:r>
          </a:p>
          <a:p>
            <a:r>
              <a:rPr kumimoji="0" lang="de-DE" altLang="de-DE" sz="1400" b="1">
                <a:solidFill>
                  <a:srgbClr val="C0C0C0"/>
                </a:solidFill>
                <a:latin typeface="Arial" charset="0"/>
              </a:rPr>
              <a:t>Taunus-Sternwarte des Physikalischen Vereins</a:t>
            </a:r>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04800" y="0"/>
            <a:ext cx="4411663" cy="1700213"/>
          </a:xfrm>
        </p:spPr>
        <p:txBody>
          <a:bodyPr/>
          <a:lstStyle/>
          <a:p>
            <a:pPr algn="l"/>
            <a:r>
              <a:rPr lang="en-US" altLang="de-DE" sz="2800" b="1">
                <a:solidFill>
                  <a:schemeClr val="accent1"/>
                </a:solidFill>
                <a:latin typeface="Arial" charset="0"/>
              </a:rPr>
              <a:t>Die erste Asteroiden -Entdeckung</a:t>
            </a:r>
            <a:r>
              <a:rPr lang="en-US" altLang="de-DE" sz="3200" b="1">
                <a:solidFill>
                  <a:schemeClr val="accent1"/>
                </a:solidFill>
                <a:latin typeface="Arial" charset="0"/>
              </a:rPr>
              <a:t/>
            </a:r>
            <a:br>
              <a:rPr lang="en-US" altLang="de-DE" sz="3200" b="1">
                <a:solidFill>
                  <a:schemeClr val="accent1"/>
                </a:solidFill>
                <a:latin typeface="Arial" charset="0"/>
              </a:rPr>
            </a:br>
            <a:r>
              <a:rPr lang="en-US" altLang="de-DE" sz="2400" b="1">
                <a:solidFill>
                  <a:schemeClr val="accent1"/>
                </a:solidFill>
                <a:latin typeface="Arial" charset="0"/>
              </a:rPr>
              <a:t>des Physikalischen Vereins</a:t>
            </a:r>
          </a:p>
        </p:txBody>
      </p:sp>
      <p:sp>
        <p:nvSpPr>
          <p:cNvPr id="110595" name="Rectangle 3"/>
          <p:cNvSpPr>
            <a:spLocks noGrp="1" noChangeArrowheads="1"/>
          </p:cNvSpPr>
          <p:nvPr>
            <p:ph type="body" idx="1"/>
          </p:nvPr>
        </p:nvSpPr>
        <p:spPr>
          <a:xfrm>
            <a:off x="4932363" y="476250"/>
            <a:ext cx="4495800" cy="1511300"/>
          </a:xfrm>
        </p:spPr>
        <p:txBody>
          <a:bodyPr/>
          <a:lstStyle/>
          <a:p>
            <a:r>
              <a:rPr lang="de-DE" altLang="de-DE" sz="2000">
                <a:solidFill>
                  <a:srgbClr val="C0C0C0"/>
                </a:solidFill>
                <a:latin typeface="Arial" charset="0"/>
              </a:rPr>
              <a:t>Am 27.11.2006 - Das erste Foto mitten in die Ekliptik</a:t>
            </a:r>
          </a:p>
          <a:p>
            <a:r>
              <a:rPr lang="de-DE" altLang="de-DE" sz="2000">
                <a:solidFill>
                  <a:srgbClr val="C0C0C0"/>
                </a:solidFill>
                <a:latin typeface="Arial" charset="0"/>
              </a:rPr>
              <a:t>2006 WV129 und 2003 AS68</a:t>
            </a:r>
          </a:p>
        </p:txBody>
      </p:sp>
      <p:pic>
        <p:nvPicPr>
          <p:cNvPr id="11060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1773238"/>
            <a:ext cx="5472112"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612" name="Picture 20" descr="2006_WV129animation1_ausschnit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846263"/>
            <a:ext cx="3835400" cy="4032250"/>
          </a:xfrm>
          <a:prstGeom prst="rect">
            <a:avLst/>
          </a:prstGeom>
          <a:noFill/>
          <a:extLst>
            <a:ext uri="{909E8E84-426E-40DD-AFC4-6F175D3DCCD1}">
              <a14:hiddenFill xmlns:a14="http://schemas.microsoft.com/office/drawing/2010/main">
                <a:solidFill>
                  <a:srgbClr val="FFFFFF"/>
                </a:solidFill>
              </a14:hiddenFill>
            </a:ext>
          </a:extLst>
        </p:spPr>
      </p:pic>
      <p:sp>
        <p:nvSpPr>
          <p:cNvPr id="110616" name="Rectangle 24"/>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0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5800" y="0"/>
            <a:ext cx="7772400" cy="914400"/>
          </a:xfrm>
        </p:spPr>
        <p:txBody>
          <a:bodyPr/>
          <a:lstStyle/>
          <a:p>
            <a:r>
              <a:rPr lang="de-DE" altLang="de-DE" sz="2800" b="1">
                <a:solidFill>
                  <a:schemeClr val="accent1"/>
                </a:solidFill>
                <a:latin typeface="Arial" charset="0"/>
              </a:rPr>
              <a:t>Presseberichte nach der ersten Entdeckung</a:t>
            </a:r>
          </a:p>
        </p:txBody>
      </p:sp>
      <p:sp>
        <p:nvSpPr>
          <p:cNvPr id="135171" name="Rectangle 3"/>
          <p:cNvSpPr>
            <a:spLocks noGrp="1" noChangeArrowheads="1"/>
          </p:cNvSpPr>
          <p:nvPr>
            <p:ph type="body" idx="1"/>
          </p:nvPr>
        </p:nvSpPr>
        <p:spPr>
          <a:xfrm>
            <a:off x="3810000" y="914400"/>
            <a:ext cx="5105400" cy="3667125"/>
          </a:xfrm>
        </p:spPr>
        <p:txBody>
          <a:bodyPr/>
          <a:lstStyle/>
          <a:p>
            <a:pPr>
              <a:buFontTx/>
              <a:buNone/>
            </a:pPr>
            <a:r>
              <a:rPr lang="de-DE" altLang="de-DE" sz="2000">
                <a:solidFill>
                  <a:srgbClr val="C0C0C0"/>
                </a:solidFill>
                <a:latin typeface="Arial" charset="0"/>
              </a:rPr>
              <a:t>23.1.2006</a:t>
            </a:r>
            <a:r>
              <a:rPr lang="de-DE" altLang="de-DE" sz="2400">
                <a:latin typeface="Arial" charset="0"/>
              </a:rPr>
              <a:t> </a:t>
            </a:r>
          </a:p>
          <a:p>
            <a:pPr lvl="1">
              <a:buFontTx/>
              <a:buNone/>
            </a:pPr>
            <a:r>
              <a:rPr lang="de-DE" altLang="de-DE" sz="2000">
                <a:solidFill>
                  <a:srgbClr val="C0C0C0"/>
                </a:solidFill>
                <a:latin typeface="Arial" charset="0"/>
              </a:rPr>
              <a:t>- Frankfurter entdecken Asteroiden</a:t>
            </a:r>
          </a:p>
          <a:p>
            <a:pPr>
              <a:buFontTx/>
              <a:buNone/>
            </a:pPr>
            <a:r>
              <a:rPr lang="de-DE" altLang="de-DE" sz="2000">
                <a:solidFill>
                  <a:srgbClr val="C0C0C0"/>
                </a:solidFill>
                <a:latin typeface="Arial" charset="0"/>
              </a:rPr>
              <a:t>31.1.2006 </a:t>
            </a:r>
          </a:p>
          <a:p>
            <a:pPr lvl="1">
              <a:buFontTx/>
              <a:buNone/>
            </a:pPr>
            <a:r>
              <a:rPr lang="de-DE" altLang="de-DE" sz="2000">
                <a:solidFill>
                  <a:srgbClr val="C0C0C0"/>
                </a:solidFill>
                <a:latin typeface="Arial" charset="0"/>
              </a:rPr>
              <a:t>- Winzling in den Weiten des Weltraums</a:t>
            </a:r>
          </a:p>
          <a:p>
            <a:pPr>
              <a:buFontTx/>
              <a:buNone/>
            </a:pPr>
            <a:r>
              <a:rPr lang="de-DE" altLang="de-DE" sz="2000">
                <a:solidFill>
                  <a:srgbClr val="C0C0C0"/>
                </a:solidFill>
                <a:latin typeface="Arial" charset="0"/>
              </a:rPr>
              <a:t>3.2.2006 </a:t>
            </a:r>
          </a:p>
          <a:p>
            <a:pPr lvl="1">
              <a:buFontTx/>
              <a:buNone/>
            </a:pPr>
            <a:r>
              <a:rPr lang="de-DE" altLang="de-DE" sz="2000">
                <a:solidFill>
                  <a:srgbClr val="C0C0C0"/>
                </a:solidFill>
                <a:latin typeface="Arial" charset="0"/>
              </a:rPr>
              <a:t>- Auf der Jagd nach Kleinplaneten </a:t>
            </a:r>
          </a:p>
          <a:p>
            <a:pPr>
              <a:buFontTx/>
              <a:buNone/>
            </a:pPr>
            <a:r>
              <a:rPr lang="de-DE" altLang="de-DE" sz="2000">
                <a:solidFill>
                  <a:srgbClr val="C0C0C0"/>
                </a:solidFill>
                <a:latin typeface="Arial" charset="0"/>
              </a:rPr>
              <a:t>21.2.2006 </a:t>
            </a:r>
          </a:p>
          <a:p>
            <a:pPr lvl="1">
              <a:buFontTx/>
              <a:buNone/>
            </a:pPr>
            <a:r>
              <a:rPr lang="de-DE" altLang="de-DE" sz="2000">
                <a:solidFill>
                  <a:srgbClr val="C0C0C0"/>
                </a:solidFill>
                <a:latin typeface="Arial" charset="0"/>
              </a:rPr>
              <a:t>- Zwischen Jupiter und Mars</a:t>
            </a:r>
          </a:p>
          <a:p>
            <a:pPr>
              <a:buFontTx/>
              <a:buNone/>
            </a:pPr>
            <a:endParaRPr lang="de-DE" altLang="de-DE" sz="2000">
              <a:solidFill>
                <a:srgbClr val="C0C0C0"/>
              </a:solidFill>
              <a:latin typeface="Arial" charset="0"/>
            </a:endParaRPr>
          </a:p>
          <a:p>
            <a:pPr>
              <a:buFontTx/>
              <a:buNone/>
            </a:pPr>
            <a:endParaRPr lang="de-DE" altLang="de-DE" sz="2000">
              <a:solidFill>
                <a:srgbClr val="C0C0C0"/>
              </a:solidFill>
              <a:latin typeface="Arial" charset="0"/>
            </a:endParaRPr>
          </a:p>
        </p:txBody>
      </p:sp>
      <p:pic>
        <p:nvPicPr>
          <p:cNvPr id="135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259080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6" name="Text Box 8"/>
          <p:cNvSpPr txBox="1">
            <a:spLocks noChangeArrowheads="1"/>
          </p:cNvSpPr>
          <p:nvPr/>
        </p:nvSpPr>
        <p:spPr bwMode="auto">
          <a:xfrm>
            <a:off x="228600" y="2606675"/>
            <a:ext cx="2590800" cy="73183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de-DE" altLang="de-DE" sz="2800" b="1">
                <a:solidFill>
                  <a:schemeClr val="bg2"/>
                </a:solidFill>
              </a:rPr>
              <a:t>FAZ</a:t>
            </a:r>
            <a:endParaRPr kumimoji="0" lang="de-DE" altLang="de-DE" sz="2400">
              <a:solidFill>
                <a:schemeClr val="bg2"/>
              </a:solidFill>
            </a:endParaRPr>
          </a:p>
          <a:p>
            <a:r>
              <a:rPr kumimoji="0" lang="de-DE" altLang="de-DE" sz="1400">
                <a:solidFill>
                  <a:schemeClr val="bg2"/>
                </a:solidFill>
              </a:rPr>
              <a:t>Frankfurter Allgemeine Zeitung</a:t>
            </a:r>
            <a:endParaRPr kumimoji="0" lang="de-DE" altLang="de-DE" sz="2400">
              <a:solidFill>
                <a:schemeClr val="bg2"/>
              </a:solidFill>
            </a:endParaRPr>
          </a:p>
        </p:txBody>
      </p:sp>
      <p:sp>
        <p:nvSpPr>
          <p:cNvPr id="135180" name="Text Box 12"/>
          <p:cNvSpPr txBox="1">
            <a:spLocks noChangeArrowheads="1"/>
          </p:cNvSpPr>
          <p:nvPr/>
        </p:nvSpPr>
        <p:spPr bwMode="auto">
          <a:xfrm>
            <a:off x="228600" y="3470275"/>
            <a:ext cx="1860550" cy="82232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2400" b="1" i="1">
                <a:solidFill>
                  <a:schemeClr val="bg2"/>
                </a:solidFill>
              </a:rPr>
              <a:t>Darmstädter-</a:t>
            </a:r>
          </a:p>
          <a:p>
            <a:r>
              <a:rPr kumimoji="0" lang="de-DE" altLang="de-DE" sz="2400" b="1" i="1">
                <a:solidFill>
                  <a:schemeClr val="bg2"/>
                </a:solidFill>
              </a:rPr>
              <a:t>Echo</a:t>
            </a:r>
            <a:endParaRPr kumimoji="0" lang="de-DE" altLang="de-DE" sz="2400" b="1">
              <a:solidFill>
                <a:schemeClr val="bg2"/>
              </a:solidFill>
            </a:endParaRPr>
          </a:p>
        </p:txBody>
      </p:sp>
      <p:pic>
        <p:nvPicPr>
          <p:cNvPr id="13518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05000"/>
            <a:ext cx="32004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83" name="Text Box 15"/>
          <p:cNvSpPr txBox="1">
            <a:spLocks noChangeArrowheads="1"/>
          </p:cNvSpPr>
          <p:nvPr/>
        </p:nvSpPr>
        <p:spPr bwMode="auto">
          <a:xfrm>
            <a:off x="304800" y="4710113"/>
            <a:ext cx="6434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sz="2000">
                <a:solidFill>
                  <a:srgbClr val="C0C0C0"/>
                </a:solidFill>
                <a:latin typeface="Arial" charset="0"/>
              </a:rPr>
              <a:t>Drei Interviews im Hörfunk (HR1 und HR4)</a:t>
            </a:r>
          </a:p>
          <a:p>
            <a:r>
              <a:rPr kumimoji="0" lang="de-DE" altLang="de-DE" sz="2000">
                <a:solidFill>
                  <a:srgbClr val="C0C0C0"/>
                </a:solidFill>
                <a:latin typeface="Arial" charset="0"/>
              </a:rPr>
              <a:t>Ein Bericht im Fernsehen (Hessenschau am 15.2.2007)</a:t>
            </a:r>
          </a:p>
        </p:txBody>
      </p:sp>
      <p:sp>
        <p:nvSpPr>
          <p:cNvPr id="135185" name="Rectangle 17"/>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5183"/>
                                        </p:tgtEl>
                                        <p:attrNameLst>
                                          <p:attrName>style.visibility</p:attrName>
                                        </p:attrNameLst>
                                      </p:cBhvr>
                                      <p:to>
                                        <p:strVal val="visible"/>
                                      </p:to>
                                    </p:set>
                                    <p:anim calcmode="lin" valueType="num">
                                      <p:cBhvr additive="base">
                                        <p:cTn id="7" dur="500" fill="hold"/>
                                        <p:tgtEl>
                                          <p:spTgt spid="135183"/>
                                        </p:tgtEl>
                                        <p:attrNameLst>
                                          <p:attrName>ppt_x</p:attrName>
                                        </p:attrNameLst>
                                      </p:cBhvr>
                                      <p:tavLst>
                                        <p:tav tm="0">
                                          <p:val>
                                            <p:strVal val="1+#ppt_w/2"/>
                                          </p:val>
                                        </p:tav>
                                        <p:tav tm="100000">
                                          <p:val>
                                            <p:strVal val="#ppt_x"/>
                                          </p:val>
                                        </p:tav>
                                      </p:tavLst>
                                    </p:anim>
                                    <p:anim calcmode="lin" valueType="num">
                                      <p:cBhvr additive="base">
                                        <p:cTn id="8" dur="500" fill="hold"/>
                                        <p:tgtEl>
                                          <p:spTgt spid="1351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8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260350"/>
            <a:ext cx="9144000" cy="576263"/>
          </a:xfrm>
        </p:spPr>
        <p:txBody>
          <a:bodyPr/>
          <a:lstStyle/>
          <a:p>
            <a:r>
              <a:rPr lang="de-DE" altLang="de-DE" sz="2400" b="1">
                <a:solidFill>
                  <a:schemeClr val="accent1"/>
                </a:solidFill>
                <a:latin typeface="Arial" charset="0"/>
              </a:rPr>
              <a:t>Methode Track &amp; Stack (Auf B01 seit Okt. 2007)</a:t>
            </a:r>
          </a:p>
        </p:txBody>
      </p:sp>
      <p:sp>
        <p:nvSpPr>
          <p:cNvPr id="295939"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95942" name="Text Box 6"/>
          <p:cNvSpPr txBox="1">
            <a:spLocks noChangeArrowheads="1"/>
          </p:cNvSpPr>
          <p:nvPr/>
        </p:nvSpPr>
        <p:spPr bwMode="auto">
          <a:xfrm>
            <a:off x="376238" y="1576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2400"/>
          </a:p>
        </p:txBody>
      </p:sp>
      <p:sp>
        <p:nvSpPr>
          <p:cNvPr id="295943" name="Rectangle 7"/>
          <p:cNvSpPr>
            <a:spLocks noChangeArrowheads="1"/>
          </p:cNvSpPr>
          <p:nvPr/>
        </p:nvSpPr>
        <p:spPr bwMode="auto">
          <a:xfrm>
            <a:off x="0" y="1125538"/>
            <a:ext cx="6011863"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de-DE" altLang="de-DE" sz="1800" b="1">
                <a:solidFill>
                  <a:srgbClr val="C0C0C0"/>
                </a:solidFill>
                <a:latin typeface="Arial" charset="0"/>
              </a:rPr>
              <a:t>Auf B01 praktizierte Methode</a:t>
            </a:r>
          </a:p>
          <a:p>
            <a:r>
              <a:rPr kumimoji="0" lang="de-DE" altLang="de-DE" sz="1800" b="1">
                <a:solidFill>
                  <a:srgbClr val="C0C0C0"/>
                </a:solidFill>
                <a:latin typeface="Arial" charset="0"/>
              </a:rPr>
              <a:t>Einzelbelichtungen maximal 150s, ohne Guiding </a:t>
            </a:r>
            <a:r>
              <a:rPr kumimoji="0" lang="de-DE" altLang="de-DE" sz="1400" b="1">
                <a:solidFill>
                  <a:srgbClr val="C0C0C0"/>
                </a:solidFill>
                <a:latin typeface="Arial" charset="0"/>
              </a:rPr>
              <a:t>(fast 100% ohne Nachführfehler bei dieser Belichtungszeit)</a:t>
            </a:r>
          </a:p>
          <a:p>
            <a:r>
              <a:rPr kumimoji="0" lang="de-DE" altLang="de-DE" sz="1800" b="1">
                <a:solidFill>
                  <a:srgbClr val="C0C0C0"/>
                </a:solidFill>
                <a:latin typeface="Arial" charset="0"/>
              </a:rPr>
              <a:t>Innerhalb einer Stunde ergibt das 20 Aufnahmen</a:t>
            </a:r>
          </a:p>
          <a:p>
            <a:r>
              <a:rPr kumimoji="0" lang="de-DE" altLang="de-DE" sz="1800" b="1">
                <a:solidFill>
                  <a:srgbClr val="C0C0C0"/>
                </a:solidFill>
                <a:latin typeface="Arial" charset="0"/>
              </a:rPr>
              <a:t>Jeweils 5 Bilder werden unter Berücksichtigung der Eigenbewegung der Asteroiden des eingestellten Gesichtsfeldes addiert.</a:t>
            </a:r>
          </a:p>
          <a:p>
            <a:r>
              <a:rPr kumimoji="0" lang="de-DE" altLang="de-DE" sz="1800" b="1">
                <a:solidFill>
                  <a:srgbClr val="C0C0C0"/>
                </a:solidFill>
                <a:latin typeface="Arial" charset="0"/>
              </a:rPr>
              <a:t>Ergibt 4 addierte Einzelaufnahmen mit jeweils 12,5 Minuten Belichtungszeit.</a:t>
            </a:r>
          </a:p>
          <a:p>
            <a:r>
              <a:rPr kumimoji="0" lang="de-DE" altLang="de-DE" sz="1800" b="1">
                <a:solidFill>
                  <a:srgbClr val="C0C0C0"/>
                </a:solidFill>
                <a:latin typeface="Arial" charset="0"/>
              </a:rPr>
              <a:t>Die Einzelaufnahmen werden „geblinkt“ und mit Astrometrica ausgewertet.</a:t>
            </a:r>
          </a:p>
          <a:p>
            <a:endParaRPr kumimoji="0" lang="de-DE" altLang="de-DE" sz="1800" b="1">
              <a:solidFill>
                <a:srgbClr val="C0C0C0"/>
              </a:solidFill>
              <a:latin typeface="Arial" charset="0"/>
            </a:endParaRPr>
          </a:p>
          <a:p>
            <a:pPr>
              <a:buFontTx/>
              <a:buNone/>
            </a:pPr>
            <a:r>
              <a:rPr kumimoji="0" lang="de-DE" altLang="de-DE" sz="1800" b="1">
                <a:solidFill>
                  <a:srgbClr val="C0C0C0"/>
                </a:solidFill>
                <a:latin typeface="Arial" charset="0"/>
              </a:rPr>
              <a:t>Vorteil:</a:t>
            </a:r>
          </a:p>
          <a:p>
            <a:r>
              <a:rPr kumimoji="0" lang="de-DE" altLang="de-DE" sz="1800" b="1">
                <a:solidFill>
                  <a:srgbClr val="C0C0C0"/>
                </a:solidFill>
                <a:latin typeface="Arial" charset="0"/>
              </a:rPr>
              <a:t>Man kommt bei gutem Wetter besser als 21. Mag</a:t>
            </a:r>
          </a:p>
          <a:p>
            <a:r>
              <a:rPr kumimoji="0" lang="de-DE" altLang="de-DE" sz="1800" b="1">
                <a:solidFill>
                  <a:srgbClr val="C0C0C0"/>
                </a:solidFill>
                <a:latin typeface="Arial" charset="0"/>
              </a:rPr>
              <a:t>Das Hintergrundrauschen wird geglättet.</a:t>
            </a:r>
          </a:p>
        </p:txBody>
      </p:sp>
      <p:pic>
        <p:nvPicPr>
          <p:cNvPr id="295945" name="Picture 9"/>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40425" y="847725"/>
            <a:ext cx="7056438" cy="5449888"/>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95943">
                                            <p:txEl>
                                              <p:pRg st="0" end="0"/>
                                            </p:txEl>
                                          </p:spTgt>
                                        </p:tgtEl>
                                        <p:attrNameLst>
                                          <p:attrName>style.visibility</p:attrName>
                                        </p:attrNameLst>
                                      </p:cBhvr>
                                      <p:to>
                                        <p:strVal val="visible"/>
                                      </p:to>
                                    </p:set>
                                    <p:anim calcmode="lin" valueType="num">
                                      <p:cBhvr additive="base">
                                        <p:cTn id="7" dur="500" fill="hold"/>
                                        <p:tgtEl>
                                          <p:spTgt spid="2959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59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95943">
                                            <p:txEl>
                                              <p:pRg st="1" end="1"/>
                                            </p:txEl>
                                          </p:spTgt>
                                        </p:tgtEl>
                                        <p:attrNameLst>
                                          <p:attrName>style.visibility</p:attrName>
                                        </p:attrNameLst>
                                      </p:cBhvr>
                                      <p:to>
                                        <p:strVal val="visible"/>
                                      </p:to>
                                    </p:set>
                                    <p:anim calcmode="lin" valueType="num">
                                      <p:cBhvr additive="base">
                                        <p:cTn id="13" dur="500" fill="hold"/>
                                        <p:tgtEl>
                                          <p:spTgt spid="2959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959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95943">
                                            <p:txEl>
                                              <p:pRg st="2" end="2"/>
                                            </p:txEl>
                                          </p:spTgt>
                                        </p:tgtEl>
                                        <p:attrNameLst>
                                          <p:attrName>style.visibility</p:attrName>
                                        </p:attrNameLst>
                                      </p:cBhvr>
                                      <p:to>
                                        <p:strVal val="visible"/>
                                      </p:to>
                                    </p:set>
                                    <p:anim calcmode="lin" valueType="num">
                                      <p:cBhvr additive="base">
                                        <p:cTn id="19" dur="500" fill="hold"/>
                                        <p:tgtEl>
                                          <p:spTgt spid="2959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959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95943">
                                            <p:txEl>
                                              <p:pRg st="3" end="3"/>
                                            </p:txEl>
                                          </p:spTgt>
                                        </p:tgtEl>
                                        <p:attrNameLst>
                                          <p:attrName>style.visibility</p:attrName>
                                        </p:attrNameLst>
                                      </p:cBhvr>
                                      <p:to>
                                        <p:strVal val="visible"/>
                                      </p:to>
                                    </p:set>
                                    <p:anim calcmode="lin" valueType="num">
                                      <p:cBhvr additive="base">
                                        <p:cTn id="25" dur="500" fill="hold"/>
                                        <p:tgtEl>
                                          <p:spTgt spid="29594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959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95943">
                                            <p:txEl>
                                              <p:pRg st="4" end="4"/>
                                            </p:txEl>
                                          </p:spTgt>
                                        </p:tgtEl>
                                        <p:attrNameLst>
                                          <p:attrName>style.visibility</p:attrName>
                                        </p:attrNameLst>
                                      </p:cBhvr>
                                      <p:to>
                                        <p:strVal val="visible"/>
                                      </p:to>
                                    </p:set>
                                    <p:anim calcmode="lin" valueType="num">
                                      <p:cBhvr additive="base">
                                        <p:cTn id="31" dur="500" fill="hold"/>
                                        <p:tgtEl>
                                          <p:spTgt spid="29594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959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5943">
                                            <p:txEl>
                                              <p:pRg st="5" end="5"/>
                                            </p:txEl>
                                          </p:spTgt>
                                        </p:tgtEl>
                                        <p:attrNameLst>
                                          <p:attrName>style.visibility</p:attrName>
                                        </p:attrNameLst>
                                      </p:cBhvr>
                                      <p:to>
                                        <p:strVal val="visible"/>
                                      </p:to>
                                    </p:set>
                                    <p:anim calcmode="lin" valueType="num">
                                      <p:cBhvr additive="base">
                                        <p:cTn id="37" dur="500" fill="hold"/>
                                        <p:tgtEl>
                                          <p:spTgt spid="29594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959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95943">
                                            <p:txEl>
                                              <p:pRg st="7" end="7"/>
                                            </p:txEl>
                                          </p:spTgt>
                                        </p:tgtEl>
                                        <p:attrNameLst>
                                          <p:attrName>style.visibility</p:attrName>
                                        </p:attrNameLst>
                                      </p:cBhvr>
                                      <p:to>
                                        <p:strVal val="visible"/>
                                      </p:to>
                                    </p:set>
                                    <p:anim calcmode="lin" valueType="num">
                                      <p:cBhvr additive="base">
                                        <p:cTn id="43" dur="500" fill="hold"/>
                                        <p:tgtEl>
                                          <p:spTgt spid="295943">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9594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95943">
                                            <p:txEl>
                                              <p:pRg st="8" end="8"/>
                                            </p:txEl>
                                          </p:spTgt>
                                        </p:tgtEl>
                                        <p:attrNameLst>
                                          <p:attrName>style.visibility</p:attrName>
                                        </p:attrNameLst>
                                      </p:cBhvr>
                                      <p:to>
                                        <p:strVal val="visible"/>
                                      </p:to>
                                    </p:set>
                                    <p:anim calcmode="lin" valueType="num">
                                      <p:cBhvr additive="base">
                                        <p:cTn id="49" dur="500" fill="hold"/>
                                        <p:tgtEl>
                                          <p:spTgt spid="295943">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9594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95943">
                                            <p:txEl>
                                              <p:pRg st="9" end="9"/>
                                            </p:txEl>
                                          </p:spTgt>
                                        </p:tgtEl>
                                        <p:attrNameLst>
                                          <p:attrName>style.visibility</p:attrName>
                                        </p:attrNameLst>
                                      </p:cBhvr>
                                      <p:to>
                                        <p:strVal val="visible"/>
                                      </p:to>
                                    </p:set>
                                    <p:anim calcmode="lin" valueType="num">
                                      <p:cBhvr additive="base">
                                        <p:cTn id="55" dur="500" fill="hold"/>
                                        <p:tgtEl>
                                          <p:spTgt spid="295943">
                                            <p:txEl>
                                              <p:pRg st="9" end="9"/>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9594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299014" name="Object 6"/>
          <p:cNvGraphicFramePr>
            <a:graphicFrameLocks noChangeAspect="1"/>
          </p:cNvGraphicFramePr>
          <p:nvPr>
            <p:ph sz="half" idx="2"/>
          </p:nvPr>
        </p:nvGraphicFramePr>
        <p:xfrm>
          <a:off x="0" y="836613"/>
          <a:ext cx="8097838" cy="5397500"/>
        </p:xfrm>
        <a:graphic>
          <a:graphicData uri="http://schemas.openxmlformats.org/presentationml/2006/ole">
            <mc:AlternateContent xmlns:mc="http://schemas.openxmlformats.org/markup-compatibility/2006">
              <mc:Choice xmlns:v="urn:schemas-microsoft-com:vml" Requires="v">
                <p:oleObj spid="_x0000_s299022" name="Photo Editor Photo" r:id="rId4" imgW="9542857" imgH="6361905" progId="MSPhotoEd.3">
                  <p:embed/>
                </p:oleObj>
              </mc:Choice>
              <mc:Fallback>
                <p:oleObj name="Photo Editor Photo" r:id="rId4" imgW="9542857" imgH="6361905"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6613"/>
                        <a:ext cx="8097838"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9012" name="Object 4"/>
          <p:cNvGraphicFramePr>
            <a:graphicFrameLocks noChangeAspect="1"/>
          </p:cNvGraphicFramePr>
          <p:nvPr>
            <p:ph sz="half" idx="1"/>
          </p:nvPr>
        </p:nvGraphicFramePr>
        <p:xfrm>
          <a:off x="0" y="836613"/>
          <a:ext cx="8097838" cy="5397500"/>
        </p:xfrm>
        <a:graphic>
          <a:graphicData uri="http://schemas.openxmlformats.org/presentationml/2006/ole">
            <mc:AlternateContent xmlns:mc="http://schemas.openxmlformats.org/markup-compatibility/2006">
              <mc:Choice xmlns:v="urn:schemas-microsoft-com:vml" Requires="v">
                <p:oleObj spid="_x0000_s299023" name="Photo Editor Photo" r:id="rId6" imgW="9542857" imgH="6361905" progId="MSPhotoEd.3">
                  <p:embed/>
                </p:oleObj>
              </mc:Choice>
              <mc:Fallback>
                <p:oleObj name="Photo Editor Photo" r:id="rId6" imgW="9542857" imgH="6361905"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36613"/>
                        <a:ext cx="8097838"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9011"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99017" name="Rectangle 9"/>
          <p:cNvSpPr>
            <a:spLocks noGrp="1" noChangeArrowheads="1"/>
          </p:cNvSpPr>
          <p:nvPr>
            <p:ph type="title"/>
          </p:nvPr>
        </p:nvSpPr>
        <p:spPr>
          <a:xfrm>
            <a:off x="685800" y="260350"/>
            <a:ext cx="7772400" cy="360363"/>
          </a:xfrm>
          <a:noFill/>
          <a:ln/>
        </p:spPr>
        <p:txBody>
          <a:bodyPr/>
          <a:lstStyle/>
          <a:p>
            <a:r>
              <a:rPr lang="de-DE" altLang="de-DE" sz="2400" b="1">
                <a:solidFill>
                  <a:schemeClr val="accent1"/>
                </a:solidFill>
                <a:latin typeface="Arial" charset="0"/>
              </a:rPr>
              <a:t>Vergleich</a:t>
            </a:r>
            <a:r>
              <a:rPr lang="de-DE" altLang="de-DE" b="1"/>
              <a:t> </a:t>
            </a:r>
            <a:r>
              <a:rPr lang="de-DE" altLang="de-DE" sz="2400" b="1">
                <a:solidFill>
                  <a:schemeClr val="accent1"/>
                </a:solidFill>
                <a:latin typeface="Arial" charset="0"/>
              </a:rPr>
              <a:t>Track &amp; Stack</a:t>
            </a:r>
            <a:r>
              <a:rPr lang="de-DE" altLang="de-DE"/>
              <a:t> </a:t>
            </a:r>
            <a:r>
              <a:rPr lang="de-DE" altLang="de-DE" sz="2400" b="1">
                <a:solidFill>
                  <a:schemeClr val="accent1"/>
                </a:solidFill>
                <a:latin typeface="Arial" charset="0"/>
              </a:rPr>
              <a:t>mit Einzelfoto</a:t>
            </a:r>
          </a:p>
        </p:txBody>
      </p:sp>
      <p:sp>
        <p:nvSpPr>
          <p:cNvPr id="299018" name="Rectangle 10"/>
          <p:cNvSpPr>
            <a:spLocks noChangeArrowheads="1"/>
          </p:cNvSpPr>
          <p:nvPr/>
        </p:nvSpPr>
        <p:spPr bwMode="auto">
          <a:xfrm>
            <a:off x="8102600" y="2060575"/>
            <a:ext cx="259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de-DE" altLang="de-DE" sz="1600" b="1">
                <a:solidFill>
                  <a:srgbClr val="C0C0C0"/>
                </a:solidFill>
                <a:latin typeface="Arial" charset="0"/>
              </a:rPr>
              <a:t>5x180s</a:t>
            </a:r>
          </a:p>
          <a:p>
            <a:pPr>
              <a:buFontTx/>
              <a:buNone/>
            </a:pPr>
            <a:r>
              <a:rPr kumimoji="0" lang="de-DE" altLang="de-DE" sz="1600" b="1">
                <a:solidFill>
                  <a:srgbClr val="C0C0C0"/>
                </a:solidFill>
                <a:latin typeface="Arial" charset="0"/>
              </a:rPr>
              <a:t>~21,5 Mag</a:t>
            </a:r>
          </a:p>
          <a:p>
            <a:pPr>
              <a:buFontTx/>
              <a:buNone/>
            </a:pPr>
            <a:r>
              <a:rPr kumimoji="0" lang="de-DE" altLang="de-DE" sz="1600" b="1">
                <a:solidFill>
                  <a:srgbClr val="C0C0C0"/>
                </a:solidFill>
                <a:latin typeface="Arial" charset="0"/>
              </a:rPr>
              <a:t>Kerze in</a:t>
            </a:r>
          </a:p>
          <a:p>
            <a:pPr>
              <a:buFontTx/>
              <a:buNone/>
            </a:pPr>
            <a:r>
              <a:rPr kumimoji="0" lang="de-DE" altLang="de-DE" sz="1600" b="1">
                <a:solidFill>
                  <a:srgbClr val="C0C0C0"/>
                </a:solidFill>
                <a:latin typeface="Arial" charset="0"/>
              </a:rPr>
              <a:t>~5000Km</a:t>
            </a:r>
          </a:p>
        </p:txBody>
      </p:sp>
      <p:sp>
        <p:nvSpPr>
          <p:cNvPr id="299019" name="Rectangle 11"/>
          <p:cNvSpPr>
            <a:spLocks noChangeArrowheads="1"/>
          </p:cNvSpPr>
          <p:nvPr/>
        </p:nvSpPr>
        <p:spPr bwMode="auto">
          <a:xfrm>
            <a:off x="8101013" y="3390900"/>
            <a:ext cx="259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de-DE" altLang="de-DE" sz="1600" b="1">
                <a:solidFill>
                  <a:srgbClr val="C0C0C0"/>
                </a:solidFill>
                <a:latin typeface="Arial" charset="0"/>
              </a:rPr>
              <a:t>180s</a:t>
            </a:r>
          </a:p>
          <a:p>
            <a:pPr>
              <a:buFontTx/>
              <a:buNone/>
            </a:pPr>
            <a:r>
              <a:rPr kumimoji="0" lang="de-DE" altLang="de-DE" sz="1600" b="1">
                <a:solidFill>
                  <a:srgbClr val="C0C0C0"/>
                </a:solidFill>
                <a:latin typeface="Arial" charset="0"/>
              </a:rPr>
              <a:t>~19,6 Mag</a:t>
            </a:r>
          </a:p>
          <a:p>
            <a:pPr>
              <a:buFontTx/>
              <a:buNone/>
            </a:pPr>
            <a:r>
              <a:rPr kumimoji="0" lang="de-DE" altLang="de-DE" sz="1600" b="1">
                <a:solidFill>
                  <a:srgbClr val="C0C0C0"/>
                </a:solidFill>
                <a:latin typeface="Arial" charset="0"/>
              </a:rPr>
              <a:t>Kerze in </a:t>
            </a:r>
          </a:p>
          <a:p>
            <a:pPr>
              <a:buFontTx/>
              <a:buNone/>
            </a:pPr>
            <a:r>
              <a:rPr kumimoji="0" lang="de-DE" altLang="de-DE" sz="1600" b="1">
                <a:solidFill>
                  <a:srgbClr val="C0C0C0"/>
                </a:solidFill>
                <a:latin typeface="Arial" charset="0"/>
              </a:rPr>
              <a:t>~2000Km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grpId="0" nodeType="clickEffect">
                                  <p:stCondLst>
                                    <p:cond delay="0"/>
                                  </p:stCondLst>
                                  <p:childTnLst>
                                    <p:animEffect transition="out" filter="dissolve">
                                      <p:cBhvr>
                                        <p:cTn id="10" dur="500"/>
                                        <p:tgtEl>
                                          <p:spTgt spid="299019"/>
                                        </p:tgtEl>
                                      </p:cBhvr>
                                    </p:animEffect>
                                    <p:set>
                                      <p:cBhvr>
                                        <p:cTn id="11" dur="1" fill="hold">
                                          <p:stCondLst>
                                            <p:cond delay="499"/>
                                          </p:stCondLst>
                                        </p:cTn>
                                        <p:tgtEl>
                                          <p:spTgt spid="29901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990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99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8" grpId="0"/>
      <p:bldP spid="299019"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6418" name="Rectangle 2"/>
          <p:cNvSpPr>
            <a:spLocks noGrp="1" noChangeArrowheads="1"/>
          </p:cNvSpPr>
          <p:nvPr>
            <p:ph type="title" idx="4294967295"/>
          </p:nvPr>
        </p:nvSpPr>
        <p:spPr>
          <a:xfrm>
            <a:off x="685800" y="0"/>
            <a:ext cx="7772400" cy="692150"/>
          </a:xfrm>
        </p:spPr>
        <p:txBody>
          <a:bodyPr/>
          <a:lstStyle/>
          <a:p>
            <a:r>
              <a:rPr lang="de-DE" altLang="de-DE" sz="2400" b="1">
                <a:solidFill>
                  <a:schemeClr val="accent1"/>
                </a:solidFill>
                <a:latin typeface="Arial" charset="0"/>
              </a:rPr>
              <a:t>Nachbearbeitung der alten Aufnahmen </a:t>
            </a:r>
            <a:br>
              <a:rPr lang="de-DE" altLang="de-DE" sz="2400" b="1">
                <a:solidFill>
                  <a:schemeClr val="accent1"/>
                </a:solidFill>
                <a:latin typeface="Arial" charset="0"/>
              </a:rPr>
            </a:br>
            <a:r>
              <a:rPr lang="de-DE" altLang="de-DE" sz="2400" b="1">
                <a:solidFill>
                  <a:schemeClr val="accent1"/>
                </a:solidFill>
                <a:latin typeface="Arial" charset="0"/>
              </a:rPr>
              <a:t> </a:t>
            </a:r>
            <a:r>
              <a:rPr lang="de-DE" altLang="de-DE" sz="1800" b="1">
                <a:solidFill>
                  <a:schemeClr val="accent1"/>
                </a:solidFill>
                <a:latin typeface="Arial" charset="0"/>
              </a:rPr>
              <a:t>Track &amp; Stack auf B01 seit Okt. 2007</a:t>
            </a:r>
          </a:p>
        </p:txBody>
      </p:sp>
      <p:sp>
        <p:nvSpPr>
          <p:cNvPr id="316419" name="Rectangle 3"/>
          <p:cNvSpPr>
            <a:spLocks noChangeArrowheads="1"/>
          </p:cNvSpPr>
          <p:nvPr/>
        </p:nvSpPr>
        <p:spPr bwMode="auto">
          <a:xfrm>
            <a:off x="0" y="6400800"/>
            <a:ext cx="9144000" cy="6286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20000"/>
              </a:spcBef>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316420" name="Grafik 3" descr="Animation_2007RH133_Entdeckung_30x15Bogenmi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857250"/>
            <a:ext cx="9086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1" name="Text Box 7"/>
          <p:cNvSpPr txBox="1">
            <a:spLocks noChangeArrowheads="1"/>
          </p:cNvSpPr>
          <p:nvPr/>
        </p:nvSpPr>
        <p:spPr bwMode="auto">
          <a:xfrm>
            <a:off x="4386263" y="3182938"/>
            <a:ext cx="1531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000" b="1">
                <a:solidFill>
                  <a:srgbClr val="C0C0C0"/>
                </a:solidFill>
                <a:latin typeface="Arial" charset="0"/>
              </a:rPr>
              <a:t>2007 RH133 (19,5mag)</a:t>
            </a:r>
          </a:p>
        </p:txBody>
      </p:sp>
      <p:sp>
        <p:nvSpPr>
          <p:cNvPr id="316422" name="Text Box 7"/>
          <p:cNvSpPr txBox="1">
            <a:spLocks noChangeArrowheads="1"/>
          </p:cNvSpPr>
          <p:nvPr/>
        </p:nvSpPr>
        <p:spPr bwMode="auto">
          <a:xfrm>
            <a:off x="3671888" y="1714500"/>
            <a:ext cx="14462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000" b="1">
                <a:solidFill>
                  <a:srgbClr val="C0C0C0"/>
                </a:solidFill>
                <a:latin typeface="Arial" charset="0"/>
              </a:rPr>
              <a:t>2007 RF31 (18,8mag)</a:t>
            </a:r>
          </a:p>
        </p:txBody>
      </p:sp>
      <p:sp>
        <p:nvSpPr>
          <p:cNvPr id="316423" name="Text Box 7"/>
          <p:cNvSpPr txBox="1">
            <a:spLocks noChangeArrowheads="1"/>
          </p:cNvSpPr>
          <p:nvPr/>
        </p:nvSpPr>
        <p:spPr bwMode="auto">
          <a:xfrm>
            <a:off x="1000125" y="4325938"/>
            <a:ext cx="1531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000" b="1">
                <a:solidFill>
                  <a:srgbClr val="C0C0C0"/>
                </a:solidFill>
                <a:latin typeface="Arial" charset="0"/>
              </a:rPr>
              <a:t>2007 RR146 (19,5mag)</a:t>
            </a:r>
          </a:p>
        </p:txBody>
      </p:sp>
      <p:sp>
        <p:nvSpPr>
          <p:cNvPr id="316424" name="Text Box 7"/>
          <p:cNvSpPr txBox="1">
            <a:spLocks noChangeArrowheads="1"/>
          </p:cNvSpPr>
          <p:nvPr/>
        </p:nvSpPr>
        <p:spPr bwMode="auto">
          <a:xfrm>
            <a:off x="4500563" y="928688"/>
            <a:ext cx="29035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000" b="1">
                <a:solidFill>
                  <a:srgbClr val="C0C0C0"/>
                </a:solidFill>
                <a:latin typeface="Arial" charset="0"/>
              </a:rPr>
              <a:t>2007 RP307 (19,8mag), entdeckt am  8.2.2009</a:t>
            </a:r>
          </a:p>
        </p:txBody>
      </p:sp>
      <p:sp>
        <p:nvSpPr>
          <p:cNvPr id="316425" name="Text Box 7"/>
          <p:cNvSpPr txBox="1">
            <a:spLocks noChangeArrowheads="1"/>
          </p:cNvSpPr>
          <p:nvPr/>
        </p:nvSpPr>
        <p:spPr bwMode="auto">
          <a:xfrm>
            <a:off x="2857500" y="5286375"/>
            <a:ext cx="6181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400" b="1">
                <a:solidFill>
                  <a:srgbClr val="C0C0C0"/>
                </a:solidFill>
                <a:latin typeface="Arial" charset="0"/>
              </a:rPr>
              <a:t>Entdeckungsfoto 2007 RH133 am 15.09.2007</a:t>
            </a:r>
          </a:p>
          <a:p>
            <a:r>
              <a:rPr kumimoji="0" lang="de-DE" altLang="de-DE" sz="1400" b="1">
                <a:solidFill>
                  <a:srgbClr val="C0C0C0"/>
                </a:solidFill>
                <a:latin typeface="Arial" charset="0"/>
              </a:rPr>
              <a:t>E. Schwab &amp; R. Kling, Taunus-Sternwarte des Physikalischen Vereins</a:t>
            </a:r>
          </a:p>
          <a:p>
            <a:r>
              <a:rPr kumimoji="0" lang="de-DE" altLang="de-DE" sz="1100" b="1">
                <a:solidFill>
                  <a:srgbClr val="C0C0C0"/>
                </a:solidFill>
                <a:latin typeface="Arial" charset="0"/>
              </a:rPr>
              <a:t>Ausschnitt 30x15 Bogenminuten aus 60x45 Gesamtfeld, je Bild 4x4 Minuten  gestackt</a:t>
            </a:r>
          </a:p>
        </p:txBody>
      </p:sp>
      <p:sp>
        <p:nvSpPr>
          <p:cNvPr id="316426" name="Text Box 7"/>
          <p:cNvSpPr txBox="1">
            <a:spLocks noChangeArrowheads="1"/>
          </p:cNvSpPr>
          <p:nvPr/>
        </p:nvSpPr>
        <p:spPr bwMode="auto">
          <a:xfrm>
            <a:off x="8485188" y="1468438"/>
            <a:ext cx="730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000" b="1">
                <a:solidFill>
                  <a:srgbClr val="C0C0C0"/>
                </a:solidFill>
                <a:latin typeface="Arial" charset="0"/>
              </a:rPr>
              <a:t>20,3 mag</a:t>
            </a:r>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51" name="Text Box 7"/>
          <p:cNvSpPr txBox="1">
            <a:spLocks noChangeArrowheads="1"/>
          </p:cNvSpPr>
          <p:nvPr/>
        </p:nvSpPr>
        <p:spPr bwMode="auto">
          <a:xfrm>
            <a:off x="3429000" y="58674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kumimoji="0" lang="de-DE" altLang="de-DE" sz="1600" b="1">
              <a:solidFill>
                <a:srgbClr val="FAFD00"/>
              </a:solidFill>
              <a:latin typeface="Arial" charset="0"/>
            </a:endParaRPr>
          </a:p>
        </p:txBody>
      </p:sp>
      <p:pic>
        <p:nvPicPr>
          <p:cNvPr id="236552" name="Picture 8" descr="Animation20080928_15neue2tex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563" y="520700"/>
            <a:ext cx="8778875" cy="5908675"/>
          </a:xfrm>
          <a:prstGeom prst="rect">
            <a:avLst/>
          </a:prstGeom>
          <a:noFill/>
          <a:extLst>
            <a:ext uri="{909E8E84-426E-40DD-AFC4-6F175D3DCCD1}">
              <a14:hiddenFill xmlns:a14="http://schemas.microsoft.com/office/drawing/2010/main">
                <a:solidFill>
                  <a:srgbClr val="FFFFFF"/>
                </a:solidFill>
              </a14:hiddenFill>
            </a:ext>
          </a:extLst>
        </p:spPr>
      </p:pic>
      <p:sp>
        <p:nvSpPr>
          <p:cNvPr id="236555"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36564" name="Rectangle 20"/>
          <p:cNvSpPr>
            <a:spLocks noChangeArrowheads="1"/>
          </p:cNvSpPr>
          <p:nvPr/>
        </p:nvSpPr>
        <p:spPr bwMode="auto">
          <a:xfrm>
            <a:off x="304800" y="0"/>
            <a:ext cx="8515350"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kumimoji="0" lang="en-US" altLang="de-DE" sz="2400" b="1">
                <a:solidFill>
                  <a:schemeClr val="accent1"/>
                </a:solidFill>
                <a:latin typeface="Arial" charset="0"/>
              </a:rPr>
              <a:t>Gesichtsfeld mit 28 Kleinplaneten davon 15 Neue</a:t>
            </a:r>
          </a:p>
        </p:txBody>
      </p:sp>
      <p:pic>
        <p:nvPicPr>
          <p:cNvPr id="236568" name="Picture 2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7950" y="188913"/>
            <a:ext cx="5327650"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7" name="Text Box 3"/>
          <p:cNvSpPr txBox="1">
            <a:spLocks noChangeArrowheads="1"/>
          </p:cNvSpPr>
          <p:nvPr/>
        </p:nvSpPr>
        <p:spPr bwMode="auto">
          <a:xfrm>
            <a:off x="749300" y="425450"/>
            <a:ext cx="682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pPr>
            <a:r>
              <a:rPr kumimoji="0" lang="de-DE" altLang="de-DE" sz="2000" b="1">
                <a:solidFill>
                  <a:srgbClr val="D5D5D5"/>
                </a:solidFill>
                <a:latin typeface="Lucida Sans Unicode" pitchFamily="34" charset="0"/>
              </a:rPr>
              <a:t>Größenvergleich zwischen Planeten und Sonne</a:t>
            </a:r>
            <a:endParaRPr kumimoji="0" lang="de-DE" altLang="de-DE" sz="2000">
              <a:solidFill>
                <a:srgbClr val="D5D5D5"/>
              </a:solidFill>
              <a:latin typeface="Lucida Sans Unicode" pitchFamily="34" charset="0"/>
            </a:endParaRPr>
          </a:p>
        </p:txBody>
      </p:sp>
      <p:sp>
        <p:nvSpPr>
          <p:cNvPr id="272388" name="Line 4"/>
          <p:cNvSpPr>
            <a:spLocks noChangeShapeType="1"/>
          </p:cNvSpPr>
          <p:nvPr/>
        </p:nvSpPr>
        <p:spPr bwMode="auto">
          <a:xfrm>
            <a:off x="-266700" y="901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72391" name="Picture 7"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49613"/>
            <a:ext cx="4900613" cy="2747962"/>
          </a:xfrm>
          <a:prstGeom prst="rect">
            <a:avLst/>
          </a:prstGeom>
          <a:noFill/>
          <a:extLst>
            <a:ext uri="{909E8E84-426E-40DD-AFC4-6F175D3DCCD1}">
              <a14:hiddenFill xmlns:a14="http://schemas.microsoft.com/office/drawing/2010/main">
                <a:solidFill>
                  <a:srgbClr val="FFFFFF"/>
                </a:solidFill>
              </a14:hiddenFill>
            </a:ext>
          </a:extLst>
        </p:spPr>
      </p:pic>
      <p:pic>
        <p:nvPicPr>
          <p:cNvPr id="272392" name="Picture 8" descr="image003"/>
          <p:cNvPicPr>
            <a:picLocks noChangeAspect="1" noChangeArrowheads="1"/>
          </p:cNvPicPr>
          <p:nvPr/>
        </p:nvPicPr>
        <p:blipFill>
          <a:blip r:embed="rId3">
            <a:extLst>
              <a:ext uri="{28A0092B-C50C-407E-A947-70E740481C1C}">
                <a14:useLocalDpi xmlns:a14="http://schemas.microsoft.com/office/drawing/2010/main" val="0"/>
              </a:ext>
            </a:extLst>
          </a:blip>
          <a:srcRect l="10498" r="15997"/>
          <a:stretch>
            <a:fillRect/>
          </a:stretch>
        </p:blipFill>
        <p:spPr bwMode="auto">
          <a:xfrm>
            <a:off x="4795838" y="1001713"/>
            <a:ext cx="3748087"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3" name="Rectangle 9"/>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2391"/>
                                        </p:tgtEl>
                                        <p:attrNameLst>
                                          <p:attrName>style.visibility</p:attrName>
                                        </p:attrNameLst>
                                      </p:cBhvr>
                                      <p:to>
                                        <p:strVal val="visible"/>
                                      </p:to>
                                    </p:set>
                                    <p:anim calcmode="lin" valueType="num">
                                      <p:cBhvr>
                                        <p:cTn id="7" dur="500" fill="hold"/>
                                        <p:tgtEl>
                                          <p:spTgt spid="272391"/>
                                        </p:tgtEl>
                                        <p:attrNameLst>
                                          <p:attrName>ppt_w</p:attrName>
                                        </p:attrNameLst>
                                      </p:cBhvr>
                                      <p:tavLst>
                                        <p:tav tm="0">
                                          <p:val>
                                            <p:fltVal val="0"/>
                                          </p:val>
                                        </p:tav>
                                        <p:tav tm="100000">
                                          <p:val>
                                            <p:strVal val="#ppt_w"/>
                                          </p:val>
                                        </p:tav>
                                      </p:tavLst>
                                    </p:anim>
                                    <p:anim calcmode="lin" valueType="num">
                                      <p:cBhvr>
                                        <p:cTn id="8" dur="500" fill="hold"/>
                                        <p:tgtEl>
                                          <p:spTgt spid="2723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9" name="Text Box 7"/>
          <p:cNvSpPr txBox="1">
            <a:spLocks noChangeArrowheads="1"/>
          </p:cNvSpPr>
          <p:nvPr/>
        </p:nvSpPr>
        <p:spPr bwMode="auto">
          <a:xfrm>
            <a:off x="3429000" y="58674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kumimoji="0" lang="de-DE" altLang="de-DE" sz="1600" b="1">
              <a:solidFill>
                <a:srgbClr val="FAFD00"/>
              </a:solidFill>
              <a:latin typeface="Arial" charset="0"/>
            </a:endParaRPr>
          </a:p>
        </p:txBody>
      </p:sp>
      <p:pic>
        <p:nvPicPr>
          <p:cNvPr id="238600" name="Picture 8" descr="Animation20080928_15neue_mit_tx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0213"/>
            <a:ext cx="8651875" cy="6022975"/>
          </a:xfrm>
          <a:prstGeom prst="rect">
            <a:avLst/>
          </a:prstGeom>
          <a:noFill/>
          <a:extLst>
            <a:ext uri="{909E8E84-426E-40DD-AFC4-6F175D3DCCD1}">
              <a14:hiddenFill xmlns:a14="http://schemas.microsoft.com/office/drawing/2010/main">
                <a:solidFill>
                  <a:srgbClr val="FFFFFF"/>
                </a:solidFill>
              </a14:hiddenFill>
            </a:ext>
          </a:extLst>
        </p:spPr>
      </p:pic>
      <p:sp>
        <p:nvSpPr>
          <p:cNvPr id="238603"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38604" name="Rectangle 12"/>
          <p:cNvSpPr>
            <a:spLocks noChangeArrowheads="1"/>
          </p:cNvSpPr>
          <p:nvPr/>
        </p:nvSpPr>
        <p:spPr bwMode="auto">
          <a:xfrm>
            <a:off x="304800" y="0"/>
            <a:ext cx="8839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kumimoji="0" lang="en-US" altLang="de-DE" sz="2400" b="1">
                <a:solidFill>
                  <a:schemeClr val="accent1"/>
                </a:solidFill>
                <a:latin typeface="Arial" charset="0"/>
              </a:rPr>
              <a:t>15 Neue auf einem Gesichtsfeld</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5800" y="0"/>
            <a:ext cx="7772400" cy="692150"/>
          </a:xfrm>
        </p:spPr>
        <p:txBody>
          <a:bodyPr/>
          <a:lstStyle/>
          <a:p>
            <a:r>
              <a:rPr lang="de-DE" altLang="de-DE" sz="2400" b="1">
                <a:solidFill>
                  <a:schemeClr val="accent1"/>
                </a:solidFill>
                <a:latin typeface="Arial" charset="0"/>
              </a:rPr>
              <a:t>Ergiebigste Nacht vor kurzem, am 17./18.03.2009</a:t>
            </a:r>
          </a:p>
        </p:txBody>
      </p:sp>
      <p:sp>
        <p:nvSpPr>
          <p:cNvPr id="322563"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322564" name="Rectangle 4"/>
          <p:cNvSpPr>
            <a:spLocks noChangeArrowheads="1"/>
          </p:cNvSpPr>
          <p:nvPr/>
        </p:nvSpPr>
        <p:spPr bwMode="auto">
          <a:xfrm>
            <a:off x="179388" y="765175"/>
            <a:ext cx="8640762" cy="54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de-DE" altLang="de-DE" sz="2400" b="1">
                <a:solidFill>
                  <a:srgbClr val="C0C0C0"/>
                </a:solidFill>
                <a:latin typeface="Arial" charset="0"/>
              </a:rPr>
              <a:t>In einer Nacht 19 Neuentdeckungen auf 4 Gesichtsfeldern:</a:t>
            </a:r>
          </a:p>
          <a:p>
            <a:pPr>
              <a:buFontTx/>
              <a:buNone/>
            </a:pPr>
            <a:endParaRPr kumimoji="0" lang="de-DE" altLang="de-DE" sz="1800" b="1">
              <a:solidFill>
                <a:srgbClr val="C0C0C0"/>
              </a:solidFill>
              <a:latin typeface="Arial" charset="0"/>
            </a:endParaRPr>
          </a:p>
          <a:p>
            <a:pPr>
              <a:buFontTx/>
              <a:buNone/>
            </a:pPr>
            <a:r>
              <a:rPr kumimoji="0" lang="de-DE" altLang="de-DE" sz="1800" b="1">
                <a:solidFill>
                  <a:srgbClr val="C0C0C0"/>
                </a:solidFill>
                <a:latin typeface="Arial" charset="0"/>
              </a:rPr>
              <a:t>2009 FW01, 2009 FX1, 2009FY1, 2009 FZ1, 2009 FA2, 2009 FB2,</a:t>
            </a:r>
          </a:p>
          <a:p>
            <a:pPr>
              <a:buFontTx/>
              <a:buNone/>
            </a:pPr>
            <a:r>
              <a:rPr kumimoji="0" lang="de-DE" altLang="de-DE" sz="1800" b="1">
                <a:solidFill>
                  <a:srgbClr val="C0C0C0"/>
                </a:solidFill>
                <a:latin typeface="Arial" charset="0"/>
              </a:rPr>
              <a:t>2009 FC2, 2009 FD2, 2009 FE2, 2009FG2, 2009 FJ2, 2009 FN2,</a:t>
            </a:r>
          </a:p>
          <a:p>
            <a:pPr>
              <a:buFontTx/>
              <a:buNone/>
            </a:pPr>
            <a:r>
              <a:rPr kumimoji="0" lang="de-DE" altLang="de-DE" sz="1800" b="1">
                <a:solidFill>
                  <a:srgbClr val="C0C0C0"/>
                </a:solidFill>
                <a:latin typeface="Arial" charset="0"/>
              </a:rPr>
              <a:t>2009 FJ3, 2009 FC4, 2009 FD4, 2009 FE4, 2009 FB14, 2009 FC14, </a:t>
            </a:r>
          </a:p>
          <a:p>
            <a:pPr>
              <a:buFontTx/>
              <a:buNone/>
            </a:pPr>
            <a:r>
              <a:rPr kumimoji="0" lang="de-DE" altLang="de-DE" sz="1800" b="1">
                <a:solidFill>
                  <a:srgbClr val="C0C0C0"/>
                </a:solidFill>
                <a:latin typeface="Arial" charset="0"/>
              </a:rPr>
              <a:t>2009FF14.</a:t>
            </a:r>
          </a:p>
          <a:p>
            <a:pPr>
              <a:buFontTx/>
              <a:buNone/>
            </a:pPr>
            <a:endParaRPr kumimoji="0" lang="de-DE" altLang="de-DE" sz="1800" b="1">
              <a:solidFill>
                <a:srgbClr val="C0C0C0"/>
              </a:solidFill>
              <a:latin typeface="Arial" charset="0"/>
            </a:endParaRPr>
          </a:p>
          <a:p>
            <a:pPr>
              <a:buFontTx/>
              <a:buNone/>
            </a:pPr>
            <a:r>
              <a:rPr kumimoji="0" lang="de-DE" altLang="de-DE" sz="1800" b="1">
                <a:solidFill>
                  <a:srgbClr val="C0C0C0"/>
                </a:solidFill>
                <a:latin typeface="Arial" charset="0"/>
              </a:rPr>
              <a:t>Alle B01 - Entdeckungen auf der Ephemeriden-Abrufseite:</a:t>
            </a:r>
          </a:p>
          <a:p>
            <a:pPr>
              <a:buFontTx/>
              <a:buNone/>
            </a:pPr>
            <a:r>
              <a:rPr kumimoji="0" lang="de-DE" altLang="de-DE" sz="1800" b="1">
                <a:solidFill>
                  <a:schemeClr val="hlink"/>
                </a:solidFill>
                <a:latin typeface="Arial" charset="0"/>
              </a:rPr>
              <a:t>http://home.arcor.de/erwinschwab/TO_discoveries_MPs.htm</a:t>
            </a:r>
          </a:p>
          <a:p>
            <a:pPr>
              <a:buFontTx/>
              <a:buNone/>
            </a:pPr>
            <a:endParaRPr kumimoji="0" lang="de-DE" altLang="de-DE"/>
          </a:p>
          <a:p>
            <a:endParaRPr kumimoji="0" lang="de-DE" altLang="de-DE"/>
          </a:p>
          <a:p>
            <a:endParaRPr kumimoji="0" lang="de-DE" altLang="de-DE"/>
          </a:p>
          <a:p>
            <a:endParaRPr kumimoji="0" lang="de-DE" altLang="de-DE"/>
          </a:p>
          <a:p>
            <a:endParaRPr kumimoji="0" lang="de-DE" altLang="de-DE"/>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2564">
                                            <p:txEl>
                                              <p:pRg st="0" end="0"/>
                                            </p:txEl>
                                          </p:spTgt>
                                        </p:tgtEl>
                                        <p:attrNameLst>
                                          <p:attrName>style.visibility</p:attrName>
                                        </p:attrNameLst>
                                      </p:cBhvr>
                                      <p:to>
                                        <p:strVal val="visible"/>
                                      </p:to>
                                    </p:set>
                                    <p:anim calcmode="lin" valueType="num">
                                      <p:cBhvr additive="base">
                                        <p:cTn id="7" dur="500" fill="hold"/>
                                        <p:tgtEl>
                                          <p:spTgt spid="32256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25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2564">
                                            <p:txEl>
                                              <p:pRg st="2" end="2"/>
                                            </p:txEl>
                                          </p:spTgt>
                                        </p:tgtEl>
                                        <p:attrNameLst>
                                          <p:attrName>style.visibility</p:attrName>
                                        </p:attrNameLst>
                                      </p:cBhvr>
                                      <p:to>
                                        <p:strVal val="visible"/>
                                      </p:to>
                                    </p:set>
                                    <p:anim calcmode="lin" valueType="num">
                                      <p:cBhvr additive="base">
                                        <p:cTn id="13" dur="500" fill="hold"/>
                                        <p:tgtEl>
                                          <p:spTgt spid="32256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25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22564">
                                            <p:txEl>
                                              <p:pRg st="3" end="3"/>
                                            </p:txEl>
                                          </p:spTgt>
                                        </p:tgtEl>
                                        <p:attrNameLst>
                                          <p:attrName>style.visibility</p:attrName>
                                        </p:attrNameLst>
                                      </p:cBhvr>
                                      <p:to>
                                        <p:strVal val="visible"/>
                                      </p:to>
                                    </p:set>
                                    <p:anim calcmode="lin" valueType="num">
                                      <p:cBhvr additive="base">
                                        <p:cTn id="19" dur="500" fill="hold"/>
                                        <p:tgtEl>
                                          <p:spTgt spid="32256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256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22564">
                                            <p:txEl>
                                              <p:pRg st="4" end="4"/>
                                            </p:txEl>
                                          </p:spTgt>
                                        </p:tgtEl>
                                        <p:attrNameLst>
                                          <p:attrName>style.visibility</p:attrName>
                                        </p:attrNameLst>
                                      </p:cBhvr>
                                      <p:to>
                                        <p:strVal val="visible"/>
                                      </p:to>
                                    </p:set>
                                    <p:anim calcmode="lin" valueType="num">
                                      <p:cBhvr additive="base">
                                        <p:cTn id="25" dur="500" fill="hold"/>
                                        <p:tgtEl>
                                          <p:spTgt spid="322564">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2256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22564">
                                            <p:txEl>
                                              <p:pRg st="5" end="5"/>
                                            </p:txEl>
                                          </p:spTgt>
                                        </p:tgtEl>
                                        <p:attrNameLst>
                                          <p:attrName>style.visibility</p:attrName>
                                        </p:attrNameLst>
                                      </p:cBhvr>
                                      <p:to>
                                        <p:strVal val="visible"/>
                                      </p:to>
                                    </p:set>
                                    <p:anim calcmode="lin" valueType="num">
                                      <p:cBhvr additive="base">
                                        <p:cTn id="31" dur="500" fill="hold"/>
                                        <p:tgtEl>
                                          <p:spTgt spid="322564">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2256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22564">
                                            <p:txEl>
                                              <p:pRg st="7" end="7"/>
                                            </p:txEl>
                                          </p:spTgt>
                                        </p:tgtEl>
                                        <p:attrNameLst>
                                          <p:attrName>style.visibility</p:attrName>
                                        </p:attrNameLst>
                                      </p:cBhvr>
                                      <p:to>
                                        <p:strVal val="visible"/>
                                      </p:to>
                                    </p:set>
                                    <p:anim calcmode="lin" valueType="num">
                                      <p:cBhvr additive="base">
                                        <p:cTn id="37" dur="500" fill="hold"/>
                                        <p:tgtEl>
                                          <p:spTgt spid="322564">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256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22564">
                                            <p:txEl>
                                              <p:pRg st="8" end="8"/>
                                            </p:txEl>
                                          </p:spTgt>
                                        </p:tgtEl>
                                        <p:attrNameLst>
                                          <p:attrName>style.visibility</p:attrName>
                                        </p:attrNameLst>
                                      </p:cBhvr>
                                      <p:to>
                                        <p:strVal val="visible"/>
                                      </p:to>
                                    </p:set>
                                    <p:anim calcmode="lin" valueType="num">
                                      <p:cBhvr additive="base">
                                        <p:cTn id="43" dur="500" fill="hold"/>
                                        <p:tgtEl>
                                          <p:spTgt spid="322564">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2256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91227" name="Picture 1435"/>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477963"/>
            <a:ext cx="8820150" cy="4189412"/>
          </a:xfrm>
          <a:noFill/>
          <a:ln/>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189442" name="Rectangle 2"/>
          <p:cNvSpPr>
            <a:spLocks noGrp="1" noChangeArrowheads="1"/>
          </p:cNvSpPr>
          <p:nvPr>
            <p:ph type="title"/>
          </p:nvPr>
        </p:nvSpPr>
        <p:spPr>
          <a:xfrm>
            <a:off x="685800" y="-100013"/>
            <a:ext cx="7772400" cy="1143001"/>
          </a:xfrm>
        </p:spPr>
        <p:txBody>
          <a:bodyPr/>
          <a:lstStyle/>
          <a:p>
            <a:r>
              <a:rPr lang="de-DE" altLang="de-DE" sz="2400" b="1">
                <a:solidFill>
                  <a:schemeClr val="accent1"/>
                </a:solidFill>
                <a:latin typeface="Arial" charset="0"/>
              </a:rPr>
              <a:t>Kleinplaneten-Entdeckungsrate </a:t>
            </a:r>
            <a:br>
              <a:rPr lang="de-DE" altLang="de-DE" sz="2400" b="1">
                <a:solidFill>
                  <a:schemeClr val="accent1"/>
                </a:solidFill>
                <a:latin typeface="Arial" charset="0"/>
              </a:rPr>
            </a:br>
            <a:r>
              <a:rPr lang="de-DE" altLang="de-DE" sz="2400" b="1">
                <a:solidFill>
                  <a:schemeClr val="accent1"/>
                </a:solidFill>
                <a:latin typeface="Arial" charset="0"/>
              </a:rPr>
              <a:t>Amateure im deutschsprachigen Raum</a:t>
            </a:r>
          </a:p>
        </p:txBody>
      </p:sp>
      <p:sp>
        <p:nvSpPr>
          <p:cNvPr id="229378" name="Rectangle 2"/>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29379" name="Rectangle 3"/>
          <p:cNvSpPr>
            <a:spLocks noChangeArrowheads="1"/>
          </p:cNvSpPr>
          <p:nvPr/>
        </p:nvSpPr>
        <p:spPr bwMode="auto">
          <a:xfrm>
            <a:off x="1563688" y="5734050"/>
            <a:ext cx="601503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de-DE" altLang="de-DE" sz="1600" b="1">
                <a:solidFill>
                  <a:srgbClr val="C0C0C0"/>
                </a:solidFill>
                <a:latin typeface="Arial" charset="0"/>
              </a:rPr>
              <a:t>Stand: 20. März 2009</a:t>
            </a:r>
          </a:p>
          <a:p>
            <a:pPr algn="ctr"/>
            <a:r>
              <a:rPr kumimoji="0" lang="de-DE" altLang="de-DE" sz="1600" b="1">
                <a:solidFill>
                  <a:srgbClr val="C0C0C0"/>
                </a:solidFill>
                <a:latin typeface="Arial" charset="0"/>
              </a:rPr>
              <a:t>http://www.kleinplanetenseite.de/Entdeckg/amateure.htm</a:t>
            </a:r>
          </a:p>
          <a:p>
            <a:pPr algn="ctr"/>
            <a:endParaRPr kumimoji="0" lang="de-DE" altLang="de-DE" sz="1600" b="1">
              <a:solidFill>
                <a:srgbClr val="C0C0C0"/>
              </a:solidFill>
              <a:latin typeface="Arial" charset="0"/>
            </a:endParaRPr>
          </a:p>
        </p:txBody>
      </p:sp>
      <p:sp>
        <p:nvSpPr>
          <p:cNvPr id="291220" name="Text Box 1428"/>
          <p:cNvSpPr txBox="1">
            <a:spLocks noChangeArrowheads="1"/>
          </p:cNvSpPr>
          <p:nvPr/>
        </p:nvSpPr>
        <p:spPr bwMode="auto">
          <a:xfrm>
            <a:off x="8593138" y="3860800"/>
            <a:ext cx="442912" cy="9159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b="1">
                <a:solidFill>
                  <a:schemeClr val="accent1"/>
                </a:solidFill>
                <a:latin typeface="Arial" charset="0"/>
              </a:rPr>
              <a:t>A </a:t>
            </a:r>
          </a:p>
          <a:p>
            <a:endParaRPr lang="de-DE" altLang="de-DE" b="1">
              <a:solidFill>
                <a:schemeClr val="accent1"/>
              </a:solidFill>
              <a:latin typeface="Arial" charset="0"/>
            </a:endParaRPr>
          </a:p>
          <a:p>
            <a:r>
              <a:rPr lang="de-DE" altLang="de-DE" b="1">
                <a:solidFill>
                  <a:schemeClr val="accent1"/>
                </a:solidFill>
                <a:latin typeface="Arial" charset="0"/>
              </a:rPr>
              <a:t>A</a:t>
            </a:r>
          </a:p>
        </p:txBody>
      </p:sp>
      <p:sp>
        <p:nvSpPr>
          <p:cNvPr id="291219" name="Text Box 1427"/>
          <p:cNvSpPr txBox="1">
            <a:spLocks noChangeArrowheads="1"/>
          </p:cNvSpPr>
          <p:nvPr/>
        </p:nvSpPr>
        <p:spPr bwMode="auto">
          <a:xfrm>
            <a:off x="8594725" y="1844675"/>
            <a:ext cx="514350" cy="119062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b="1">
                <a:solidFill>
                  <a:schemeClr val="accent1"/>
                </a:solidFill>
                <a:latin typeface="Arial" charset="0"/>
              </a:rPr>
              <a:t>A</a:t>
            </a:r>
          </a:p>
          <a:p>
            <a:r>
              <a:rPr lang="de-DE" altLang="de-DE" b="1">
                <a:solidFill>
                  <a:schemeClr val="accent1"/>
                </a:solidFill>
                <a:latin typeface="Arial" charset="0"/>
              </a:rPr>
              <a:t>CH</a:t>
            </a:r>
          </a:p>
          <a:p>
            <a:r>
              <a:rPr lang="de-DE" altLang="de-DE" b="1">
                <a:solidFill>
                  <a:schemeClr val="accent1"/>
                </a:solidFill>
                <a:latin typeface="Arial" charset="0"/>
              </a:rPr>
              <a:t>CH</a:t>
            </a:r>
          </a:p>
          <a:p>
            <a:r>
              <a:rPr lang="de-DE" altLang="de-DE" b="1">
                <a:solidFill>
                  <a:schemeClr val="accent1"/>
                </a:solidFill>
                <a:latin typeface="Arial" charset="0"/>
              </a:rPr>
              <a:t>CH</a:t>
            </a:r>
          </a:p>
        </p:txBody>
      </p:sp>
      <p:sp>
        <p:nvSpPr>
          <p:cNvPr id="291230" name="Rectangle 1438"/>
          <p:cNvSpPr>
            <a:spLocks noChangeArrowheads="1"/>
          </p:cNvSpPr>
          <p:nvPr/>
        </p:nvSpPr>
        <p:spPr bwMode="auto">
          <a:xfrm>
            <a:off x="8461375" y="3286125"/>
            <a:ext cx="4318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de-DE" altLang="de-DE" sz="1600" b="1">
                <a:solidFill>
                  <a:srgbClr val="FF0000"/>
                </a:solidFill>
                <a:latin typeface="Arial" charset="0"/>
              </a:rPr>
              <a:t>+4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1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230"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68056" r="6660"/>
          <a:stretch>
            <a:fillRect/>
          </a:stretch>
        </p:blipFill>
        <p:spPr bwMode="auto">
          <a:xfrm>
            <a:off x="34925" y="950913"/>
            <a:ext cx="7418388"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1293813"/>
            <a:ext cx="1093787"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37" name="Text Box 5"/>
          <p:cNvSpPr txBox="1">
            <a:spLocks noChangeArrowheads="1"/>
          </p:cNvSpPr>
          <p:nvPr/>
        </p:nvSpPr>
        <p:spPr bwMode="auto">
          <a:xfrm>
            <a:off x="0" y="425450"/>
            <a:ext cx="9144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b="1">
                <a:solidFill>
                  <a:schemeClr val="accent1"/>
                </a:solidFill>
                <a:latin typeface="Arial" charset="0"/>
              </a:rPr>
              <a:t>Größenvergleich</a:t>
            </a:r>
            <a:r>
              <a:rPr kumimoji="0" lang="de-DE" altLang="de-DE" b="1">
                <a:solidFill>
                  <a:srgbClr val="D5D5D5"/>
                </a:solidFill>
                <a:latin typeface="Lucida Sans Unicode" pitchFamily="34" charset="0"/>
              </a:rPr>
              <a:t> </a:t>
            </a:r>
            <a:r>
              <a:rPr kumimoji="0" lang="de-DE" altLang="de-DE" b="1">
                <a:solidFill>
                  <a:schemeClr val="accent1"/>
                </a:solidFill>
                <a:latin typeface="Arial" charset="0"/>
              </a:rPr>
              <a:t>CERES und Endeckungen des Physikalischen Vereins</a:t>
            </a:r>
          </a:p>
        </p:txBody>
      </p:sp>
      <p:sp>
        <p:nvSpPr>
          <p:cNvPr id="274438" name="Line 6"/>
          <p:cNvSpPr>
            <a:spLocks noChangeShapeType="1"/>
          </p:cNvSpPr>
          <p:nvPr/>
        </p:nvSpPr>
        <p:spPr bwMode="auto">
          <a:xfrm>
            <a:off x="-266700" y="901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4441" name="Text Box 9"/>
          <p:cNvSpPr txBox="1">
            <a:spLocks noChangeArrowheads="1"/>
          </p:cNvSpPr>
          <p:nvPr/>
        </p:nvSpPr>
        <p:spPr bwMode="auto">
          <a:xfrm>
            <a:off x="539750" y="1666875"/>
            <a:ext cx="2243138"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200" b="1">
                <a:solidFill>
                  <a:srgbClr val="D5D5D5"/>
                </a:solidFill>
                <a:latin typeface="Lucida Sans Unicode" pitchFamily="34" charset="0"/>
              </a:rPr>
              <a:t>Ceres </a:t>
            </a:r>
          </a:p>
          <a:p>
            <a:pPr>
              <a:lnSpc>
                <a:spcPct val="120000"/>
              </a:lnSpc>
            </a:pPr>
            <a:r>
              <a:rPr kumimoji="0" lang="de-DE" altLang="de-DE" sz="1200" b="1">
                <a:solidFill>
                  <a:srgbClr val="D5D5D5"/>
                </a:solidFill>
                <a:latin typeface="Lucida Sans Unicode" pitchFamily="34" charset="0"/>
              </a:rPr>
              <a:t>1000 km Durchmesser</a:t>
            </a:r>
            <a:endParaRPr kumimoji="0" lang="de-DE" altLang="de-DE" sz="1200">
              <a:solidFill>
                <a:srgbClr val="D5D5D5"/>
              </a:solidFill>
              <a:latin typeface="Lucida Sans Unicode" pitchFamily="34" charset="0"/>
            </a:endParaRPr>
          </a:p>
        </p:txBody>
      </p:sp>
      <p:pic>
        <p:nvPicPr>
          <p:cNvPr id="27444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486275" y="3397250"/>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43" name="Text Box 11"/>
          <p:cNvSpPr txBox="1">
            <a:spLocks noChangeArrowheads="1"/>
          </p:cNvSpPr>
          <p:nvPr/>
        </p:nvSpPr>
        <p:spPr bwMode="auto">
          <a:xfrm>
            <a:off x="5173663" y="1196975"/>
            <a:ext cx="2897187"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000" b="1">
                <a:solidFill>
                  <a:srgbClr val="D5D5D5"/>
                </a:solidFill>
                <a:latin typeface="Lucida Sans Unicode" pitchFamily="34" charset="0"/>
              </a:rPr>
              <a:t>Asteroiden-Entdeckungen des Physikalischen Vereins </a:t>
            </a:r>
          </a:p>
          <a:p>
            <a:pPr>
              <a:lnSpc>
                <a:spcPct val="120000"/>
              </a:lnSpc>
            </a:pPr>
            <a:r>
              <a:rPr kumimoji="0" lang="de-DE" altLang="de-DE" sz="1000" b="1">
                <a:solidFill>
                  <a:srgbClr val="D5D5D5"/>
                </a:solidFill>
                <a:latin typeface="Lucida Sans Unicode" pitchFamily="34" charset="0"/>
              </a:rPr>
              <a:t>ca. 1-12 km Durchmesser</a:t>
            </a:r>
            <a:endParaRPr kumimoji="0" lang="de-DE" altLang="de-DE" sz="1000">
              <a:solidFill>
                <a:srgbClr val="D5D5D5"/>
              </a:solidFill>
              <a:latin typeface="Lucida Sans Unicode" pitchFamily="34" charset="0"/>
            </a:endParaRPr>
          </a:p>
        </p:txBody>
      </p:sp>
      <p:pic>
        <p:nvPicPr>
          <p:cNvPr id="27444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4288" y="3489325"/>
            <a:ext cx="1539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4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778375" y="3351213"/>
            <a:ext cx="112713"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4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t="9070" b="9070"/>
          <a:stretch>
            <a:fillRect/>
          </a:stretch>
        </p:blipFill>
        <p:spPr bwMode="auto">
          <a:xfrm>
            <a:off x="4978400" y="3881438"/>
            <a:ext cx="179388"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47"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4530725" y="3587750"/>
            <a:ext cx="153988"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4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978400" y="3432175"/>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49"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5281613" y="3600450"/>
            <a:ext cx="193675" cy="14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0"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841875" y="3548063"/>
            <a:ext cx="112713"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1"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5089525" y="3681413"/>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2"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4659313" y="3722688"/>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3"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8775" y="3881438"/>
            <a:ext cx="4984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4"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87975" y="3424238"/>
            <a:ext cx="125413" cy="11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5"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5756275" y="3524250"/>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6"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4288" y="3616325"/>
            <a:ext cx="1539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7"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6048375" y="3478213"/>
            <a:ext cx="112713"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58" name="Picture 2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5929313" y="3849688"/>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59" name="Rectangle 27"/>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274460" name="Picture 2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80607">
            <a:off x="6030913" y="4221163"/>
            <a:ext cx="42545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1"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659313" y="2794000"/>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2"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7325" y="2886075"/>
            <a:ext cx="153988"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3" name="Picture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951413" y="2747963"/>
            <a:ext cx="112712"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4"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t="9070" b="9070"/>
          <a:stretch>
            <a:fillRect/>
          </a:stretch>
        </p:blipFill>
        <p:spPr bwMode="auto">
          <a:xfrm>
            <a:off x="5670550" y="3284538"/>
            <a:ext cx="179388"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5"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4878388" y="3141663"/>
            <a:ext cx="153987"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6"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5151438" y="2828925"/>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7" name="Picture 3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5381625" y="3141663"/>
            <a:ext cx="193675" cy="14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8"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5014913" y="2944813"/>
            <a:ext cx="112712"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69"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5262563" y="3078163"/>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0" name="Picture 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5094288" y="3213100"/>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1" name="Picture 3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6450" y="3141663"/>
            <a:ext cx="125413" cy="11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2" name="Picture 40"/>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5670550" y="2997200"/>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3"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7325" y="3013075"/>
            <a:ext cx="153988"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4" name="Picture 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6221413" y="2874963"/>
            <a:ext cx="112712"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5" name="Picture 4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6102350" y="3246438"/>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6"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3544888" y="2681288"/>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7"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2900" y="2773363"/>
            <a:ext cx="153988"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8"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3836988" y="2635250"/>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79" name="Picture 47"/>
          <p:cNvPicPr>
            <a:picLocks noChangeAspect="1" noChangeArrowheads="1"/>
          </p:cNvPicPr>
          <p:nvPr/>
        </p:nvPicPr>
        <p:blipFill>
          <a:blip r:embed="rId7" cstate="print">
            <a:extLst>
              <a:ext uri="{28A0092B-C50C-407E-A947-70E740481C1C}">
                <a14:useLocalDpi xmlns:a14="http://schemas.microsoft.com/office/drawing/2010/main" val="0"/>
              </a:ext>
            </a:extLst>
          </a:blip>
          <a:srcRect t="9070" b="9070"/>
          <a:stretch>
            <a:fillRect/>
          </a:stretch>
        </p:blipFill>
        <p:spPr bwMode="auto">
          <a:xfrm>
            <a:off x="4037013" y="3165475"/>
            <a:ext cx="179387"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0"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3589338" y="2871788"/>
            <a:ext cx="153987"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1"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037013" y="2716213"/>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2" name="Picture 5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4340225" y="2884488"/>
            <a:ext cx="193675" cy="14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3"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3900488" y="2832100"/>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4" name="Picture 52"/>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148138" y="2965450"/>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5" name="Picture 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3717925" y="3006725"/>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6" name="Picture 5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46588" y="3213100"/>
            <a:ext cx="125412"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7"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814888" y="2808288"/>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8" name="Picture 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2900" y="2900363"/>
            <a:ext cx="153988"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89" name="Picture 5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4987925" y="3133725"/>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0"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446588" y="2708275"/>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1" name="Picture 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5938" y="2170113"/>
            <a:ext cx="153987"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2" name="Picture 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157663" y="2276475"/>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3" name="Picture 61"/>
          <p:cNvPicPr>
            <a:picLocks noChangeAspect="1" noChangeArrowheads="1"/>
          </p:cNvPicPr>
          <p:nvPr/>
        </p:nvPicPr>
        <p:blipFill>
          <a:blip r:embed="rId7" cstate="print">
            <a:extLst>
              <a:ext uri="{28A0092B-C50C-407E-A947-70E740481C1C}">
                <a14:useLocalDpi xmlns:a14="http://schemas.microsoft.com/office/drawing/2010/main" val="0"/>
              </a:ext>
            </a:extLst>
          </a:blip>
          <a:srcRect t="9070" b="9070"/>
          <a:stretch>
            <a:fillRect/>
          </a:stretch>
        </p:blipFill>
        <p:spPr bwMode="auto">
          <a:xfrm>
            <a:off x="4729163" y="2568575"/>
            <a:ext cx="179387"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4" name="Picture 6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3937000" y="2425700"/>
            <a:ext cx="153988"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5"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210050" y="2112963"/>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6" name="Picture 6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4440238" y="2425700"/>
            <a:ext cx="193675" cy="14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7" name="Picture 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662488" y="2997200"/>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8" name="Picture 66"/>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321175" y="2362200"/>
            <a:ext cx="79375" cy="6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99" name="Picture 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4152900" y="2497138"/>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0" name="Picture 6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45063" y="2425700"/>
            <a:ext cx="125412"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1"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4729163" y="2281238"/>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2" name="Picture 7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5938" y="2297113"/>
            <a:ext cx="153987"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3" name="Picture 7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5280025" y="2159000"/>
            <a:ext cx="112713"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4"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5160963" y="2530475"/>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5" name="Picture 7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5741988" y="2636838"/>
            <a:ext cx="153987"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6" name="Picture 7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6245225" y="2636838"/>
            <a:ext cx="193675" cy="14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7" name="Picture 7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5957888" y="2708275"/>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8" name="Picture 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0" y="2268538"/>
            <a:ext cx="153988"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09" name="Picture 7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700588" y="2130425"/>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0" name="Picture 7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5203825" y="2379663"/>
            <a:ext cx="193675" cy="14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1" name="Picture 7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4764088" y="2327275"/>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2" name="Picture 8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5851525" y="2628900"/>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3" name="Picture 8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4800600" y="1920875"/>
            <a:ext cx="153988"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4" name="Picture 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5526088" y="2492375"/>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5" name="Picture 83"/>
          <p:cNvPicPr>
            <a:picLocks noChangeAspect="1" noChangeArrowheads="1"/>
          </p:cNvPicPr>
          <p:nvPr/>
        </p:nvPicPr>
        <p:blipFill>
          <a:blip r:embed="rId4" cstate="print">
            <a:extLst>
              <a:ext uri="{28A0092B-C50C-407E-A947-70E740481C1C}">
                <a14:useLocalDpi xmlns:a14="http://schemas.microsoft.com/office/drawing/2010/main" val="0"/>
              </a:ext>
            </a:extLst>
          </a:blip>
          <a:srcRect t="9070" b="9070"/>
          <a:stretch>
            <a:fillRect/>
          </a:stretch>
        </p:blipFill>
        <p:spPr bwMode="auto">
          <a:xfrm>
            <a:off x="5959475" y="2433638"/>
            <a:ext cx="79375" cy="6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6" name="Picture 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6250" y="2449513"/>
            <a:ext cx="153988"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7" name="Picture 8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6510338" y="2311400"/>
            <a:ext cx="112712"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8" name="Picture 8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6391275" y="2682875"/>
            <a:ext cx="2508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19" name="Picture 8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6813" y="2420938"/>
            <a:ext cx="153987"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20" name="Picture 8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5930900" y="2282825"/>
            <a:ext cx="112713"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21" name="Picture 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0000">
            <a:off x="6434138" y="2532063"/>
            <a:ext cx="193675" cy="14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22" name="Picture 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5994400" y="2479675"/>
            <a:ext cx="112713"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23" name="Picture 9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0000">
            <a:off x="6030913" y="2073275"/>
            <a:ext cx="1539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524" name="Picture 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000">
            <a:off x="6756400" y="2644775"/>
            <a:ext cx="112713"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525" name="Text Box 7"/>
          <p:cNvSpPr txBox="1">
            <a:spLocks noChangeArrowheads="1"/>
          </p:cNvSpPr>
          <p:nvPr/>
        </p:nvSpPr>
        <p:spPr bwMode="auto">
          <a:xfrm>
            <a:off x="7454900" y="2565400"/>
            <a:ext cx="16462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endParaRPr kumimoji="0" lang="de-DE" altLang="de-DE" sz="1200" b="1">
              <a:solidFill>
                <a:srgbClr val="C0C0C0"/>
              </a:solidFill>
              <a:latin typeface="Arial" charset="0"/>
            </a:endParaRPr>
          </a:p>
          <a:p>
            <a:endParaRPr kumimoji="0" lang="de-DE" altLang="de-DE" sz="1200" b="1">
              <a:solidFill>
                <a:srgbClr val="C0C0C0"/>
              </a:solidFill>
              <a:latin typeface="Arial" charset="0"/>
            </a:endParaRPr>
          </a:p>
          <a:p>
            <a:r>
              <a:rPr kumimoji="0" lang="de-DE" altLang="de-DE" sz="1200" b="1">
                <a:solidFill>
                  <a:srgbClr val="C0C0C0"/>
                </a:solidFill>
                <a:latin typeface="Arial" charset="0"/>
              </a:rPr>
              <a:t>2 Jupiter-Trojaner</a:t>
            </a:r>
          </a:p>
          <a:p>
            <a:r>
              <a:rPr kumimoji="0" lang="de-DE" altLang="de-DE" sz="1200" b="1">
                <a:solidFill>
                  <a:srgbClr val="C0C0C0"/>
                </a:solidFill>
                <a:latin typeface="Arial" charset="0"/>
              </a:rPr>
              <a:t>1 Marsbahn-Kreuzer</a:t>
            </a:r>
          </a:p>
          <a:p>
            <a:r>
              <a:rPr kumimoji="0" lang="de-DE" altLang="de-DE" sz="1200" b="1">
                <a:solidFill>
                  <a:srgbClr val="C0C0C0"/>
                </a:solidFill>
                <a:latin typeface="Arial" charset="0"/>
              </a:rPr>
              <a:t>1 Erdbahn-Kreuzer</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12326" name="Picture 6" descr="094008+151333o00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681038"/>
            <a:ext cx="84582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322" name="Rectangle 2"/>
          <p:cNvSpPr>
            <a:spLocks noGrp="1" noChangeArrowheads="1"/>
          </p:cNvSpPr>
          <p:nvPr>
            <p:ph type="title"/>
          </p:nvPr>
        </p:nvSpPr>
        <p:spPr>
          <a:xfrm>
            <a:off x="0" y="44450"/>
            <a:ext cx="9144000" cy="587375"/>
          </a:xfrm>
        </p:spPr>
        <p:txBody>
          <a:bodyPr/>
          <a:lstStyle/>
          <a:p>
            <a:r>
              <a:rPr lang="de-DE" altLang="de-DE" sz="2400" b="1">
                <a:solidFill>
                  <a:schemeClr val="accent1"/>
                </a:solidFill>
                <a:latin typeface="Arial" charset="0"/>
              </a:rPr>
              <a:t>Entdeckung eines die Erdbahn kreuzenden Asteroiden (NEO) </a:t>
            </a:r>
          </a:p>
        </p:txBody>
      </p:sp>
      <p:pic>
        <p:nvPicPr>
          <p:cNvPr id="312324" name="Picture 4" descr="animation_discovery_NEO2009DM45_text"/>
          <p:cNvPicPr>
            <a:picLocks noChangeAspect="1" noChangeArrowheads="1" noCrop="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00113" y="1412875"/>
            <a:ext cx="9504362" cy="6523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2323" name="Rectangle 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312328" name="Text Box 7"/>
          <p:cNvSpPr txBox="1">
            <a:spLocks noChangeArrowheads="1"/>
          </p:cNvSpPr>
          <p:nvPr/>
        </p:nvSpPr>
        <p:spPr bwMode="auto">
          <a:xfrm>
            <a:off x="122238" y="5229225"/>
            <a:ext cx="41624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1400" b="1">
                <a:solidFill>
                  <a:srgbClr val="C0C0C0"/>
                </a:solidFill>
                <a:latin typeface="Arial" charset="0"/>
              </a:rPr>
              <a:t>2009 DM45</a:t>
            </a:r>
          </a:p>
          <a:p>
            <a:r>
              <a:rPr kumimoji="0" lang="de-DE" altLang="de-DE" sz="1400" b="1">
                <a:solidFill>
                  <a:srgbClr val="C0C0C0"/>
                </a:solidFill>
                <a:latin typeface="Arial" charset="0"/>
              </a:rPr>
              <a:t>25.02.2009 (Aschermittwoch  6 Uhr MEZ)</a:t>
            </a:r>
          </a:p>
          <a:p>
            <a:r>
              <a:rPr kumimoji="0" lang="de-DE" altLang="de-DE" sz="1400" b="1">
                <a:solidFill>
                  <a:srgbClr val="C0C0C0"/>
                </a:solidFill>
                <a:latin typeface="Arial" charset="0"/>
              </a:rPr>
              <a:t>R. Kling, E. Schwab, U. Zimmer</a:t>
            </a:r>
          </a:p>
          <a:p>
            <a:r>
              <a:rPr kumimoji="0" lang="de-DE" altLang="de-DE" sz="1400" b="1">
                <a:solidFill>
                  <a:srgbClr val="C0C0C0"/>
                </a:solidFill>
                <a:latin typeface="Arial" charset="0"/>
              </a:rPr>
              <a:t>Taunus-Sternwarte des Physikalischen Vereins</a:t>
            </a:r>
          </a:p>
          <a:p>
            <a:r>
              <a:rPr kumimoji="0" lang="de-DE" altLang="de-DE" sz="1400" b="1">
                <a:solidFill>
                  <a:srgbClr val="C0C0C0"/>
                </a:solidFill>
                <a:latin typeface="Arial" charset="0"/>
              </a:rPr>
              <a:t>Norden oben, Osten links</a:t>
            </a:r>
          </a:p>
        </p:txBody>
      </p:sp>
      <p:sp>
        <p:nvSpPr>
          <p:cNvPr id="312329" name="Text Box 9"/>
          <p:cNvSpPr txBox="1">
            <a:spLocks noChangeArrowheads="1"/>
          </p:cNvSpPr>
          <p:nvPr/>
        </p:nvSpPr>
        <p:spPr bwMode="auto">
          <a:xfrm>
            <a:off x="4284663" y="4646613"/>
            <a:ext cx="5040312" cy="17351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200" b="1">
                <a:solidFill>
                  <a:schemeClr val="bg2"/>
                </a:solidFill>
                <a:latin typeface="Arial" charset="0"/>
              </a:rPr>
              <a:t>-----Ursprüngliche Nachricht-----</a:t>
            </a:r>
          </a:p>
          <a:p>
            <a:r>
              <a:rPr lang="de-DE" altLang="de-DE" sz="1200" b="1">
                <a:solidFill>
                  <a:schemeClr val="bg2"/>
                </a:solidFill>
                <a:latin typeface="Arial" charset="0"/>
              </a:rPr>
              <a:t>Von: tspahr@cfa.harvard.edu </a:t>
            </a:r>
          </a:p>
          <a:p>
            <a:r>
              <a:rPr lang="de-DE" altLang="de-DE" sz="1200" b="1">
                <a:solidFill>
                  <a:schemeClr val="bg2"/>
                </a:solidFill>
                <a:latin typeface="Arial" charset="0"/>
              </a:rPr>
              <a:t>Gesendet: Samstag, 28. Februar 2009 23:34</a:t>
            </a:r>
          </a:p>
          <a:p>
            <a:endParaRPr lang="de-DE" altLang="de-DE" sz="1200" b="1">
              <a:solidFill>
                <a:schemeClr val="bg2"/>
              </a:solidFill>
              <a:latin typeface="Arial" charset="0"/>
            </a:endParaRPr>
          </a:p>
          <a:p>
            <a:r>
              <a:rPr lang="de-DE" altLang="de-DE" sz="1200" b="1">
                <a:solidFill>
                  <a:schemeClr val="bg2"/>
                </a:solidFill>
                <a:latin typeface="Arial" charset="0"/>
              </a:rPr>
              <a:t>Nice job.  This looked Geocentric at the first glance.  I found</a:t>
            </a:r>
          </a:p>
          <a:p>
            <a:r>
              <a:rPr lang="de-DE" altLang="de-DE" sz="1200" b="1">
                <a:solidFill>
                  <a:schemeClr val="bg2"/>
                </a:solidFill>
                <a:latin typeface="Arial" charset="0"/>
              </a:rPr>
              <a:t>it matched an NEOCP object from E12 and gave your team credit</a:t>
            </a:r>
          </a:p>
          <a:p>
            <a:r>
              <a:rPr lang="de-DE" altLang="de-DE" sz="1200" b="1">
                <a:solidFill>
                  <a:schemeClr val="bg2"/>
                </a:solidFill>
                <a:latin typeface="Arial" charset="0"/>
              </a:rPr>
              <a:t>for the discovery.  Well done!</a:t>
            </a:r>
          </a:p>
          <a:p>
            <a:endParaRPr lang="de-DE" altLang="de-DE" sz="1200" b="1">
              <a:solidFill>
                <a:schemeClr val="bg2"/>
              </a:solidFill>
              <a:latin typeface="Arial" charset="0"/>
            </a:endParaRPr>
          </a:p>
          <a:p>
            <a:r>
              <a:rPr lang="de-DE" altLang="de-DE" sz="1200" b="1">
                <a:solidFill>
                  <a:schemeClr val="bg2"/>
                </a:solidFill>
                <a:latin typeface="Arial" charset="0"/>
              </a:rPr>
              <a:t>Tim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2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12329"/>
                                        </p:tgtEl>
                                        <p:attrNameLst>
                                          <p:attrName>style.visibility</p:attrName>
                                        </p:attrNameLst>
                                      </p:cBhvr>
                                      <p:to>
                                        <p:strVal val="visible"/>
                                      </p:to>
                                    </p:set>
                                    <p:anim calcmode="lin" valueType="num">
                                      <p:cBhvr additive="base">
                                        <p:cTn id="11" dur="500" fill="hold"/>
                                        <p:tgtEl>
                                          <p:spTgt spid="312329"/>
                                        </p:tgtEl>
                                        <p:attrNameLst>
                                          <p:attrName>ppt_x</p:attrName>
                                        </p:attrNameLst>
                                      </p:cBhvr>
                                      <p:tavLst>
                                        <p:tav tm="0">
                                          <p:val>
                                            <p:strVal val="1+#ppt_w/2"/>
                                          </p:val>
                                        </p:tav>
                                        <p:tav tm="100000">
                                          <p:val>
                                            <p:strVal val="#ppt_x"/>
                                          </p:val>
                                        </p:tav>
                                      </p:tavLst>
                                    </p:anim>
                                    <p:anim calcmode="lin" valueType="num">
                                      <p:cBhvr additive="base">
                                        <p:cTn id="12" dur="500" fill="hold"/>
                                        <p:tgtEl>
                                          <p:spTgt spid="3123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9806" name="Picture 14" descr="logos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4483100"/>
            <a:ext cx="1619250" cy="1177925"/>
          </a:xfrm>
          <a:prstGeom prst="rect">
            <a:avLst/>
          </a:prstGeom>
          <a:noFill/>
          <a:extLst>
            <a:ext uri="{909E8E84-426E-40DD-AFC4-6F175D3DCCD1}">
              <a14:hiddenFill xmlns:a14="http://schemas.microsoft.com/office/drawing/2010/main">
                <a:solidFill>
                  <a:srgbClr val="FFFFFF"/>
                </a:solidFill>
              </a14:hiddenFill>
            </a:ext>
          </a:extLst>
        </p:spPr>
      </p:pic>
      <p:sp>
        <p:nvSpPr>
          <p:cNvPr id="289794" name="Line 2"/>
          <p:cNvSpPr>
            <a:spLocks noChangeShapeType="1"/>
          </p:cNvSpPr>
          <p:nvPr/>
        </p:nvSpPr>
        <p:spPr bwMode="auto">
          <a:xfrm>
            <a:off x="-292100" y="5727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89797" name="Picture 5"/>
          <p:cNvPicPr>
            <a:picLocks noChangeAspect="1" noChangeArrowheads="1"/>
          </p:cNvPicPr>
          <p:nvPr/>
        </p:nvPicPr>
        <p:blipFill>
          <a:blip r:embed="rId3">
            <a:extLst>
              <a:ext uri="{28A0092B-C50C-407E-A947-70E740481C1C}">
                <a14:useLocalDpi xmlns:a14="http://schemas.microsoft.com/office/drawing/2010/main" val="0"/>
              </a:ext>
            </a:extLst>
          </a:blip>
          <a:srcRect l="2521" t="5067" r="54810"/>
          <a:stretch>
            <a:fillRect/>
          </a:stretch>
        </p:blipFill>
        <p:spPr bwMode="auto">
          <a:xfrm>
            <a:off x="3390900" y="1844675"/>
            <a:ext cx="24765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798" name="Text Box 6"/>
          <p:cNvSpPr txBox="1">
            <a:spLocks noChangeArrowheads="1"/>
          </p:cNvSpPr>
          <p:nvPr/>
        </p:nvSpPr>
        <p:spPr bwMode="auto">
          <a:xfrm>
            <a:off x="2339975" y="404813"/>
            <a:ext cx="4318000"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gn="ctr">
              <a:lnSpc>
                <a:spcPct val="120000"/>
              </a:lnSpc>
            </a:pPr>
            <a:r>
              <a:rPr kumimoji="0" lang="de-DE" altLang="de-DE" sz="4400" b="1">
                <a:solidFill>
                  <a:schemeClr val="accent1"/>
                </a:solidFill>
                <a:latin typeface="Lucida Sans Unicode" pitchFamily="34" charset="0"/>
              </a:rPr>
              <a:t>Ende</a:t>
            </a:r>
          </a:p>
          <a:p>
            <a:pPr algn="ctr">
              <a:lnSpc>
                <a:spcPct val="120000"/>
              </a:lnSpc>
            </a:pPr>
            <a:endParaRPr kumimoji="0" lang="de-DE" altLang="de-DE" sz="4400" b="1">
              <a:solidFill>
                <a:srgbClr val="D5D5D5"/>
              </a:solidFill>
              <a:latin typeface="Lucida Sans Unicode" pitchFamily="34" charset="0"/>
            </a:endParaRPr>
          </a:p>
        </p:txBody>
      </p:sp>
      <p:pic>
        <p:nvPicPr>
          <p:cNvPr id="2897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4268788"/>
            <a:ext cx="1403350"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2565400"/>
            <a:ext cx="1920875"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838" y="476250"/>
            <a:ext cx="2305050"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803"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pic>
        <p:nvPicPr>
          <p:cNvPr id="289805" name="Picture 13" descr="logos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743200"/>
            <a:ext cx="2232025" cy="1622425"/>
          </a:xfrm>
          <a:prstGeom prst="rect">
            <a:avLst/>
          </a:prstGeom>
          <a:noFill/>
          <a:extLst>
            <a:ext uri="{909E8E84-426E-40DD-AFC4-6F175D3DCCD1}">
              <a14:hiddenFill xmlns:a14="http://schemas.microsoft.com/office/drawing/2010/main">
                <a:solidFill>
                  <a:srgbClr val="FFFFFF"/>
                </a:solidFill>
              </a14:hiddenFill>
            </a:ext>
          </a:extLst>
        </p:spPr>
      </p:pic>
      <p:pic>
        <p:nvPicPr>
          <p:cNvPr id="289804" name="Picture 12" descr="logos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2808287" cy="204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89801"/>
                                        </p:tgtEl>
                                        <p:attrNameLst>
                                          <p:attrName>style.visibility</p:attrName>
                                        </p:attrNameLst>
                                      </p:cBhvr>
                                      <p:to>
                                        <p:strVal val="visible"/>
                                      </p:to>
                                    </p:set>
                                    <p:anim calcmode="lin" valueType="num">
                                      <p:cBhvr>
                                        <p:cTn id="7" dur="500" fill="hold"/>
                                        <p:tgtEl>
                                          <p:spTgt spid="289801"/>
                                        </p:tgtEl>
                                        <p:attrNameLst>
                                          <p:attrName>ppt_w</p:attrName>
                                        </p:attrNameLst>
                                      </p:cBhvr>
                                      <p:tavLst>
                                        <p:tav tm="0">
                                          <p:val>
                                            <p:fltVal val="0"/>
                                          </p:val>
                                        </p:tav>
                                        <p:tav tm="100000">
                                          <p:val>
                                            <p:strVal val="#ppt_w"/>
                                          </p:val>
                                        </p:tav>
                                      </p:tavLst>
                                    </p:anim>
                                    <p:anim calcmode="lin" valueType="num">
                                      <p:cBhvr>
                                        <p:cTn id="8" dur="500" fill="hold"/>
                                        <p:tgtEl>
                                          <p:spTgt spid="28980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9805"/>
                                        </p:tgtEl>
                                        <p:attrNameLst>
                                          <p:attrName>style.visibility</p:attrName>
                                        </p:attrNameLst>
                                      </p:cBhvr>
                                      <p:to>
                                        <p:strVal val="visible"/>
                                      </p:to>
                                    </p:set>
                                    <p:anim calcmode="lin" valueType="num">
                                      <p:cBhvr>
                                        <p:cTn id="11" dur="2000" fill="hold"/>
                                        <p:tgtEl>
                                          <p:spTgt spid="289805"/>
                                        </p:tgtEl>
                                        <p:attrNameLst>
                                          <p:attrName>ppt_w</p:attrName>
                                        </p:attrNameLst>
                                      </p:cBhvr>
                                      <p:tavLst>
                                        <p:tav tm="0">
                                          <p:val>
                                            <p:fltVal val="0"/>
                                          </p:val>
                                        </p:tav>
                                        <p:tav tm="100000">
                                          <p:val>
                                            <p:strVal val="#ppt_w"/>
                                          </p:val>
                                        </p:tav>
                                      </p:tavLst>
                                    </p:anim>
                                    <p:anim calcmode="lin" valueType="num">
                                      <p:cBhvr>
                                        <p:cTn id="12" dur="2000" fill="hold"/>
                                        <p:tgtEl>
                                          <p:spTgt spid="289805"/>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000"/>
                            </p:stCondLst>
                            <p:childTnLst>
                              <p:par>
                                <p:cTn id="14" presetID="23" presetClass="entr" presetSubtype="16" fill="hold" nodeType="afterEffect">
                                  <p:stCondLst>
                                    <p:cond delay="0"/>
                                  </p:stCondLst>
                                  <p:childTnLst>
                                    <p:set>
                                      <p:cBhvr>
                                        <p:cTn id="15" dur="1" fill="hold">
                                          <p:stCondLst>
                                            <p:cond delay="0"/>
                                          </p:stCondLst>
                                        </p:cTn>
                                        <p:tgtEl>
                                          <p:spTgt spid="289802"/>
                                        </p:tgtEl>
                                        <p:attrNameLst>
                                          <p:attrName>style.visibility</p:attrName>
                                        </p:attrNameLst>
                                      </p:cBhvr>
                                      <p:to>
                                        <p:strVal val="visible"/>
                                      </p:to>
                                    </p:set>
                                    <p:anim calcmode="lin" valueType="num">
                                      <p:cBhvr>
                                        <p:cTn id="16" dur="2000" fill="hold"/>
                                        <p:tgtEl>
                                          <p:spTgt spid="289802"/>
                                        </p:tgtEl>
                                        <p:attrNameLst>
                                          <p:attrName>ppt_w</p:attrName>
                                        </p:attrNameLst>
                                      </p:cBhvr>
                                      <p:tavLst>
                                        <p:tav tm="0">
                                          <p:val>
                                            <p:fltVal val="0"/>
                                          </p:val>
                                        </p:tav>
                                        <p:tav tm="100000">
                                          <p:val>
                                            <p:strVal val="#ppt_w"/>
                                          </p:val>
                                        </p:tav>
                                      </p:tavLst>
                                    </p:anim>
                                    <p:anim calcmode="lin" valueType="num">
                                      <p:cBhvr>
                                        <p:cTn id="17" dur="2000" fill="hold"/>
                                        <p:tgtEl>
                                          <p:spTgt spid="289802"/>
                                        </p:tgtEl>
                                        <p:attrNameLst>
                                          <p:attrName>ppt_h</p:attrName>
                                        </p:attrNameLst>
                                      </p:cBhvr>
                                      <p:tavLst>
                                        <p:tav tm="0">
                                          <p:val>
                                            <p:fltVal val="0"/>
                                          </p:val>
                                        </p:tav>
                                        <p:tav tm="100000">
                                          <p:val>
                                            <p:strVal val="#ppt_h"/>
                                          </p:val>
                                        </p:tav>
                                      </p:tavLst>
                                    </p:anim>
                                  </p:childTnLst>
                                </p:cTn>
                              </p:par>
                            </p:childTnLst>
                          </p:cTn>
                        </p:par>
                        <p:par>
                          <p:cTn id="18" fill="hold" nodeType="afterGroup">
                            <p:stCondLst>
                              <p:cond delay="4000"/>
                            </p:stCondLst>
                            <p:childTnLst>
                              <p:par>
                                <p:cTn id="19" presetID="23" presetClass="entr" presetSubtype="16" fill="hold" nodeType="afterEffect">
                                  <p:stCondLst>
                                    <p:cond delay="0"/>
                                  </p:stCondLst>
                                  <p:childTnLst>
                                    <p:set>
                                      <p:cBhvr>
                                        <p:cTn id="20" dur="1" fill="hold">
                                          <p:stCondLst>
                                            <p:cond delay="0"/>
                                          </p:stCondLst>
                                        </p:cTn>
                                        <p:tgtEl>
                                          <p:spTgt spid="289804"/>
                                        </p:tgtEl>
                                        <p:attrNameLst>
                                          <p:attrName>style.visibility</p:attrName>
                                        </p:attrNameLst>
                                      </p:cBhvr>
                                      <p:to>
                                        <p:strVal val="visible"/>
                                      </p:to>
                                    </p:set>
                                    <p:anim calcmode="lin" valueType="num">
                                      <p:cBhvr>
                                        <p:cTn id="21" dur="2000" fill="hold"/>
                                        <p:tgtEl>
                                          <p:spTgt spid="289804"/>
                                        </p:tgtEl>
                                        <p:attrNameLst>
                                          <p:attrName>ppt_w</p:attrName>
                                        </p:attrNameLst>
                                      </p:cBhvr>
                                      <p:tavLst>
                                        <p:tav tm="0">
                                          <p:val>
                                            <p:fltVal val="0"/>
                                          </p:val>
                                        </p:tav>
                                        <p:tav tm="100000">
                                          <p:val>
                                            <p:strVal val="#ppt_w"/>
                                          </p:val>
                                        </p:tav>
                                      </p:tavLst>
                                    </p:anim>
                                    <p:anim calcmode="lin" valueType="num">
                                      <p:cBhvr>
                                        <p:cTn id="22" dur="2000" fill="hold"/>
                                        <p:tgtEl>
                                          <p:spTgt spid="289804"/>
                                        </p:tgtEl>
                                        <p:attrNameLst>
                                          <p:attrName>ppt_h</p:attrName>
                                        </p:attrNameLst>
                                      </p:cBhvr>
                                      <p:tavLst>
                                        <p:tav tm="0">
                                          <p:val>
                                            <p:fltVal val="0"/>
                                          </p:val>
                                        </p:tav>
                                        <p:tav tm="100000">
                                          <p:val>
                                            <p:strVal val="#ppt_h"/>
                                          </p:val>
                                        </p:tav>
                                      </p:tavLst>
                                    </p:anim>
                                  </p:childTnLst>
                                </p:cTn>
                              </p:par>
                            </p:childTnLst>
                          </p:cTn>
                        </p:par>
                        <p:par>
                          <p:cTn id="23" fill="hold" nodeType="afterGroup">
                            <p:stCondLst>
                              <p:cond delay="6000"/>
                            </p:stCondLst>
                            <p:childTnLst>
                              <p:par>
                                <p:cTn id="24" presetID="23" presetClass="entr" presetSubtype="16" fill="hold" nodeType="afterEffect">
                                  <p:stCondLst>
                                    <p:cond delay="0"/>
                                  </p:stCondLst>
                                  <p:childTnLst>
                                    <p:set>
                                      <p:cBhvr>
                                        <p:cTn id="25" dur="1" fill="hold">
                                          <p:stCondLst>
                                            <p:cond delay="0"/>
                                          </p:stCondLst>
                                        </p:cTn>
                                        <p:tgtEl>
                                          <p:spTgt spid="289798">
                                            <p:txEl>
                                              <p:pRg st="0" end="0"/>
                                            </p:txEl>
                                          </p:spTgt>
                                        </p:tgtEl>
                                        <p:attrNameLst>
                                          <p:attrName>style.visibility</p:attrName>
                                        </p:attrNameLst>
                                      </p:cBhvr>
                                      <p:to>
                                        <p:strVal val="visible"/>
                                      </p:to>
                                    </p:set>
                                    <p:anim calcmode="lin" valueType="num">
                                      <p:cBhvr>
                                        <p:cTn id="26" dur="2000" fill="hold"/>
                                        <p:tgtEl>
                                          <p:spTgt spid="289798">
                                            <p:txEl>
                                              <p:pRg st="0" end="0"/>
                                            </p:txEl>
                                          </p:spTgt>
                                        </p:tgtEl>
                                        <p:attrNameLst>
                                          <p:attrName>ppt_w</p:attrName>
                                        </p:attrNameLst>
                                      </p:cBhvr>
                                      <p:tavLst>
                                        <p:tav tm="0">
                                          <p:val>
                                            <p:fltVal val="0"/>
                                          </p:val>
                                        </p:tav>
                                        <p:tav tm="100000">
                                          <p:val>
                                            <p:strVal val="#ppt_w"/>
                                          </p:val>
                                        </p:tav>
                                      </p:tavLst>
                                    </p:anim>
                                    <p:anim calcmode="lin" valueType="num">
                                      <p:cBhvr>
                                        <p:cTn id="27" dur="2000" fill="hold"/>
                                        <p:tgtEl>
                                          <p:spTgt spid="28979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3410" name="Picture 2" descr="Ceres_Earth_Moon_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38" y="968375"/>
            <a:ext cx="7377112" cy="4959350"/>
          </a:xfrm>
          <a:prstGeom prst="rect">
            <a:avLst/>
          </a:prstGeom>
          <a:noFill/>
          <a:extLst>
            <a:ext uri="{909E8E84-426E-40DD-AFC4-6F175D3DCCD1}">
              <a14:hiddenFill xmlns:a14="http://schemas.microsoft.com/office/drawing/2010/main">
                <a:solidFill>
                  <a:srgbClr val="FFFFFF"/>
                </a:solidFill>
              </a14:hiddenFill>
            </a:ext>
          </a:extLst>
        </p:spPr>
      </p:pic>
      <p:pic>
        <p:nvPicPr>
          <p:cNvPr id="273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1293813"/>
            <a:ext cx="1093787"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3413" name="Picture 5"/>
          <p:cNvPicPr>
            <a:picLocks noChangeAspect="1" noChangeArrowheads="1"/>
          </p:cNvPicPr>
          <p:nvPr/>
        </p:nvPicPr>
        <p:blipFill>
          <a:blip r:embed="rId4">
            <a:extLst>
              <a:ext uri="{28A0092B-C50C-407E-A947-70E740481C1C}">
                <a14:useLocalDpi xmlns:a14="http://schemas.microsoft.com/office/drawing/2010/main" val="0"/>
              </a:ext>
            </a:extLst>
          </a:blip>
          <a:srcRect t="11182" r="16966" b="29073"/>
          <a:stretch>
            <a:fillRect/>
          </a:stretch>
        </p:blipFill>
        <p:spPr bwMode="auto">
          <a:xfrm>
            <a:off x="1995488" y="4791075"/>
            <a:ext cx="1443037"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14" name="Text Box 6"/>
          <p:cNvSpPr txBox="1">
            <a:spLocks noChangeArrowheads="1"/>
          </p:cNvSpPr>
          <p:nvPr/>
        </p:nvSpPr>
        <p:spPr bwMode="auto">
          <a:xfrm>
            <a:off x="749300" y="425450"/>
            <a:ext cx="7773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2000" b="1">
                <a:solidFill>
                  <a:srgbClr val="D5D5D5"/>
                </a:solidFill>
                <a:latin typeface="Lucida Sans Unicode" pitchFamily="34" charset="0"/>
              </a:rPr>
              <a:t>Größenvergleich zwischen Erde, Erdmond und Asteroiden</a:t>
            </a:r>
            <a:endParaRPr kumimoji="0" lang="de-DE" altLang="de-DE" sz="2000">
              <a:solidFill>
                <a:srgbClr val="D5D5D5"/>
              </a:solidFill>
              <a:latin typeface="Lucida Sans Unicode" pitchFamily="34" charset="0"/>
            </a:endParaRPr>
          </a:p>
        </p:txBody>
      </p:sp>
      <p:sp>
        <p:nvSpPr>
          <p:cNvPr id="273415" name="Line 7"/>
          <p:cNvSpPr>
            <a:spLocks noChangeShapeType="1"/>
          </p:cNvSpPr>
          <p:nvPr/>
        </p:nvSpPr>
        <p:spPr bwMode="auto">
          <a:xfrm>
            <a:off x="-266700" y="901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3418" name="Text Box 10"/>
          <p:cNvSpPr txBox="1">
            <a:spLocks noChangeArrowheads="1"/>
          </p:cNvSpPr>
          <p:nvPr/>
        </p:nvSpPr>
        <p:spPr bwMode="auto">
          <a:xfrm>
            <a:off x="1193800" y="4029075"/>
            <a:ext cx="17478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200" b="1">
                <a:solidFill>
                  <a:srgbClr val="D5D5D5"/>
                </a:solidFill>
                <a:latin typeface="Lucida Sans Unicode" pitchFamily="34" charset="0"/>
              </a:rPr>
              <a:t>Ceres</a:t>
            </a:r>
            <a:endParaRPr kumimoji="0" lang="de-DE" altLang="de-DE" sz="1200">
              <a:solidFill>
                <a:srgbClr val="D5D5D5"/>
              </a:solidFill>
              <a:latin typeface="Lucida Sans Unicode" pitchFamily="34" charset="0"/>
            </a:endParaRPr>
          </a:p>
        </p:txBody>
      </p:sp>
      <p:sp>
        <p:nvSpPr>
          <p:cNvPr id="273419" name="Text Box 11"/>
          <p:cNvSpPr txBox="1">
            <a:spLocks noChangeArrowheads="1"/>
          </p:cNvSpPr>
          <p:nvPr/>
        </p:nvSpPr>
        <p:spPr bwMode="auto">
          <a:xfrm>
            <a:off x="1092200" y="1222375"/>
            <a:ext cx="17478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200" b="1">
                <a:solidFill>
                  <a:srgbClr val="D5D5D5"/>
                </a:solidFill>
                <a:latin typeface="Lucida Sans Unicode" pitchFamily="34" charset="0"/>
              </a:rPr>
              <a:t>Erdmond</a:t>
            </a:r>
            <a:endParaRPr kumimoji="0" lang="de-DE" altLang="de-DE" sz="1200">
              <a:solidFill>
                <a:srgbClr val="D5D5D5"/>
              </a:solidFill>
              <a:latin typeface="Lucida Sans Unicode" pitchFamily="34" charset="0"/>
            </a:endParaRPr>
          </a:p>
        </p:txBody>
      </p:sp>
      <p:sp>
        <p:nvSpPr>
          <p:cNvPr id="273420" name="Text Box 12"/>
          <p:cNvSpPr txBox="1">
            <a:spLocks noChangeArrowheads="1"/>
          </p:cNvSpPr>
          <p:nvPr/>
        </p:nvSpPr>
        <p:spPr bwMode="auto">
          <a:xfrm>
            <a:off x="958850" y="5534025"/>
            <a:ext cx="17478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200" b="1">
                <a:solidFill>
                  <a:srgbClr val="D5D5D5"/>
                </a:solidFill>
                <a:latin typeface="Lucida Sans Unicode" pitchFamily="34" charset="0"/>
              </a:rPr>
              <a:t>Pluto und Charon</a:t>
            </a:r>
            <a:endParaRPr kumimoji="0" lang="de-DE" altLang="de-DE" sz="1200">
              <a:solidFill>
                <a:srgbClr val="D5D5D5"/>
              </a:solidFill>
              <a:latin typeface="Lucida Sans Unicode" pitchFamily="34" charset="0"/>
            </a:endParaRPr>
          </a:p>
        </p:txBody>
      </p:sp>
      <p:sp>
        <p:nvSpPr>
          <p:cNvPr id="273421" name="Rectangle 13"/>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4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4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8" grpId="0" build="p" autoUpdateAnimBg="0"/>
      <p:bldP spid="273419" grpId="0" build="p" autoUpdateAnimBg="0"/>
      <p:bldP spid="27342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458" name="Line 2"/>
          <p:cNvSpPr>
            <a:spLocks noChangeShapeType="1"/>
          </p:cNvSpPr>
          <p:nvPr/>
        </p:nvSpPr>
        <p:spPr bwMode="auto">
          <a:xfrm>
            <a:off x="-317500" y="50546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5459" name="Line 3"/>
          <p:cNvSpPr>
            <a:spLocks noChangeShapeType="1"/>
          </p:cNvSpPr>
          <p:nvPr/>
        </p:nvSpPr>
        <p:spPr bwMode="auto">
          <a:xfrm>
            <a:off x="6858000" y="-1276350"/>
            <a:ext cx="0" cy="73152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5460" name="Text Box 4"/>
          <p:cNvSpPr txBox="1">
            <a:spLocks noChangeArrowheads="1"/>
          </p:cNvSpPr>
          <p:nvPr/>
        </p:nvSpPr>
        <p:spPr bwMode="auto">
          <a:xfrm>
            <a:off x="673100" y="5111750"/>
            <a:ext cx="535940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pPr>
            <a:r>
              <a:rPr kumimoji="0" lang="de-DE" altLang="de-DE" sz="2000" b="1">
                <a:solidFill>
                  <a:srgbClr val="D5D5D5"/>
                </a:solidFill>
                <a:latin typeface="Lucida Sans Unicode" pitchFamily="34" charset="0"/>
              </a:rPr>
              <a:t>Asteroid (243) Ida mit Mond Dactyl</a:t>
            </a:r>
          </a:p>
          <a:p>
            <a:pPr algn="just">
              <a:lnSpc>
                <a:spcPct val="120000"/>
              </a:lnSpc>
            </a:pPr>
            <a:r>
              <a:rPr kumimoji="0" lang="de-DE" altLang="de-DE" sz="1400" b="1">
                <a:solidFill>
                  <a:srgbClr val="D5D5D5"/>
                </a:solidFill>
                <a:latin typeface="Lucida Sans Unicode" pitchFamily="34" charset="0"/>
              </a:rPr>
              <a:t>Foto: Raumsonde Galileo (NASA, August 1993) in einem Abstand von 10.500 km, 56Km Durchmesser an der breitesten Stelle</a:t>
            </a:r>
          </a:p>
          <a:p>
            <a:pPr algn="just">
              <a:lnSpc>
                <a:spcPct val="120000"/>
              </a:lnSpc>
            </a:pPr>
            <a:endParaRPr kumimoji="0" lang="de-DE" altLang="de-DE" sz="1400" b="1">
              <a:solidFill>
                <a:srgbClr val="D5D5D5"/>
              </a:solidFill>
              <a:latin typeface="Lucida Sans Unicode" pitchFamily="34" charset="0"/>
            </a:endParaRPr>
          </a:p>
        </p:txBody>
      </p:sp>
      <p:pic>
        <p:nvPicPr>
          <p:cNvPr id="275461" name="Picture 5"/>
          <p:cNvPicPr>
            <a:picLocks noChangeAspect="1" noChangeArrowheads="1"/>
          </p:cNvPicPr>
          <p:nvPr/>
        </p:nvPicPr>
        <p:blipFill>
          <a:blip r:embed="rId2">
            <a:extLst>
              <a:ext uri="{28A0092B-C50C-407E-A947-70E740481C1C}">
                <a14:useLocalDpi xmlns:a14="http://schemas.microsoft.com/office/drawing/2010/main" val="0"/>
              </a:ext>
            </a:extLst>
          </a:blip>
          <a:srcRect t="18280" b="18280"/>
          <a:stretch>
            <a:fillRect/>
          </a:stretch>
        </p:blipFill>
        <p:spPr bwMode="auto">
          <a:xfrm>
            <a:off x="0" y="1497013"/>
            <a:ext cx="6732588"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5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2911475"/>
            <a:ext cx="1660525"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463" name="Text Box 7"/>
          <p:cNvSpPr txBox="1">
            <a:spLocks noChangeArrowheads="1"/>
          </p:cNvSpPr>
          <p:nvPr/>
        </p:nvSpPr>
        <p:spPr bwMode="auto">
          <a:xfrm>
            <a:off x="6843713" y="4060825"/>
            <a:ext cx="17478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200" b="1">
                <a:solidFill>
                  <a:srgbClr val="D5D5D5"/>
                </a:solidFill>
                <a:latin typeface="Lucida Sans Unicode" pitchFamily="34" charset="0"/>
              </a:rPr>
              <a:t>Transneptunischer Asteroid Quaoar </a:t>
            </a:r>
          </a:p>
          <a:p>
            <a:pPr>
              <a:lnSpc>
                <a:spcPct val="120000"/>
              </a:lnSpc>
            </a:pPr>
            <a:r>
              <a:rPr kumimoji="0" lang="de-DE" altLang="de-DE" sz="800">
                <a:solidFill>
                  <a:srgbClr val="D5D5D5"/>
                </a:solidFill>
                <a:latin typeface="Lucida Sans Unicode" pitchFamily="34" charset="0"/>
              </a:rPr>
              <a:t>Foto: Hubble Space-Teleskop</a:t>
            </a:r>
            <a:endParaRPr kumimoji="0" lang="de-DE" altLang="de-DE" sz="1200">
              <a:solidFill>
                <a:srgbClr val="D5D5D5"/>
              </a:solidFill>
              <a:latin typeface="Lucida Sans Unicode" pitchFamily="34" charset="0"/>
            </a:endParaRPr>
          </a:p>
        </p:txBody>
      </p:sp>
      <p:pic>
        <p:nvPicPr>
          <p:cNvPr id="275464" name="Picture 8"/>
          <p:cNvPicPr>
            <a:picLocks noChangeAspect="1" noChangeArrowheads="1"/>
          </p:cNvPicPr>
          <p:nvPr/>
        </p:nvPicPr>
        <p:blipFill>
          <a:blip r:embed="rId4">
            <a:extLst>
              <a:ext uri="{28A0092B-C50C-407E-A947-70E740481C1C}">
                <a14:useLocalDpi xmlns:a14="http://schemas.microsoft.com/office/drawing/2010/main" val="0"/>
              </a:ext>
            </a:extLst>
          </a:blip>
          <a:srcRect t="9070" b="9070"/>
          <a:stretch>
            <a:fillRect/>
          </a:stretch>
        </p:blipFill>
        <p:spPr bwMode="auto">
          <a:xfrm>
            <a:off x="2316163" y="-1498600"/>
            <a:ext cx="1568450" cy="128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465" name="Text Box 9"/>
          <p:cNvSpPr txBox="1">
            <a:spLocks noChangeArrowheads="1"/>
          </p:cNvSpPr>
          <p:nvPr/>
        </p:nvSpPr>
        <p:spPr bwMode="auto">
          <a:xfrm>
            <a:off x="6883400" y="1717675"/>
            <a:ext cx="17478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200" b="1">
                <a:solidFill>
                  <a:srgbClr val="D5D5D5"/>
                </a:solidFill>
                <a:latin typeface="Lucida Sans Unicode" pitchFamily="34" charset="0"/>
              </a:rPr>
              <a:t>Hauptgürtel Asteroid</a:t>
            </a:r>
          </a:p>
          <a:p>
            <a:pPr>
              <a:lnSpc>
                <a:spcPct val="120000"/>
              </a:lnSpc>
            </a:pPr>
            <a:r>
              <a:rPr kumimoji="0" lang="de-DE" altLang="de-DE" sz="1200" b="1">
                <a:solidFill>
                  <a:srgbClr val="D5D5D5"/>
                </a:solidFill>
                <a:latin typeface="Lucida Sans Unicode" pitchFamily="34" charset="0"/>
              </a:rPr>
              <a:t>Ceres mit 1000 Km Durchmesser</a:t>
            </a:r>
          </a:p>
          <a:p>
            <a:pPr>
              <a:lnSpc>
                <a:spcPct val="120000"/>
              </a:lnSpc>
            </a:pPr>
            <a:r>
              <a:rPr kumimoji="0" lang="de-DE" altLang="de-DE" sz="800">
                <a:solidFill>
                  <a:srgbClr val="D5D5D5"/>
                </a:solidFill>
                <a:latin typeface="Lucida Sans Unicode" pitchFamily="34" charset="0"/>
              </a:rPr>
              <a:t>Foto: Keck Observatory mit adaptiver Optik und 10m Spiegel</a:t>
            </a:r>
            <a:endParaRPr kumimoji="0" lang="de-DE" altLang="de-DE" sz="1200">
              <a:solidFill>
                <a:srgbClr val="D5D5D5"/>
              </a:solidFill>
              <a:latin typeface="Lucida Sans Unicode" pitchFamily="34" charset="0"/>
            </a:endParaRPr>
          </a:p>
        </p:txBody>
      </p:sp>
      <p:sp>
        <p:nvSpPr>
          <p:cNvPr id="275468" name="Comment 12"/>
          <p:cNvSpPr>
            <a:spLocks noChangeArrowheads="1"/>
          </p:cNvSpPr>
          <p:nvPr/>
        </p:nvSpPr>
        <p:spPr bwMode="auto">
          <a:xfrm>
            <a:off x="-3976688" y="1127125"/>
            <a:ext cx="3733800" cy="38449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200" b="1">
                <a:latin typeface="Arial" charset="0"/>
              </a:rPr>
              <a:t>Erwin Schwab:</a:t>
            </a:r>
            <a:endParaRPr kumimoji="0" lang="de-DE" altLang="de-DE" sz="1200">
              <a:latin typeface="Arial" charset="0"/>
            </a:endParaRPr>
          </a:p>
          <a:p>
            <a:endParaRPr kumimoji="0" lang="de-DE" altLang="de-DE" sz="1200" b="1">
              <a:latin typeface="Arial" charset="0"/>
            </a:endParaRPr>
          </a:p>
          <a:p>
            <a:r>
              <a:rPr kumimoji="0" lang="de-DE" altLang="de-DE" sz="1200" b="1">
                <a:latin typeface="Arial" charset="0"/>
              </a:rPr>
              <a:t>Zwergplaneten</a:t>
            </a:r>
            <a:r>
              <a:rPr kumimoji="0" lang="de-DE" altLang="de-DE" sz="1200">
                <a:latin typeface="Arial" charset="0"/>
              </a:rPr>
              <a:t> sind eine von der Internationalen Astronomischen Union (IAU) am 24. August 2006 in Prag definierte Klasse von Himmelskörpern</a:t>
            </a:r>
            <a:r>
              <a:rPr kumimoji="0" lang="de-DE" altLang="de-DE" sz="1200">
                <a:latin typeface="Arial" charset="0"/>
                <a:hlinkClick r:id="rId5" action="ppaction://hlinkfile"/>
              </a:rPr>
              <a:t> </a:t>
            </a:r>
          </a:p>
          <a:p>
            <a:r>
              <a:rPr kumimoji="0" lang="de-DE" altLang="de-DE" sz="1200">
                <a:latin typeface="Arial" charset="0"/>
              </a:rPr>
              <a:t>Als Zwergplaneten gelten im Sonnensystem jene</a:t>
            </a:r>
            <a:r>
              <a:rPr kumimoji="0" lang="de-DE" altLang="de-DE" sz="1200">
                <a:latin typeface="Arial" charset="0"/>
                <a:hlinkClick r:id="rId5" action="ppaction://hlinkfile"/>
              </a:rPr>
              <a:t> </a:t>
            </a:r>
            <a:r>
              <a:rPr kumimoji="0" lang="de-DE" altLang="de-DE" sz="1200">
                <a:latin typeface="Arial" charset="0"/>
              </a:rPr>
              <a:t>Himmelskörper, die sich auf einer Umlaufbahn um die Sonne befinden und ausreichend Masse haben, damit die eigene Schwerkraft sie zu annähernd kugelförmiger Gestalt zusammenzieht (hydrostatisches Gleichgewicht), die jedoch im Unterschied zu Planeten ihre Umlaufbahn nicht von anderen Objekten frei geräumt haben.</a:t>
            </a:r>
          </a:p>
          <a:p>
            <a:r>
              <a:rPr kumimoji="0" lang="de-DE" altLang="de-DE" sz="1200">
                <a:latin typeface="Arial" charset="0"/>
              </a:rPr>
              <a:t>Die Definition ist jedoch umstritten, weil sich immer wieder Kritiker melden und das letzte Kriterium anders auslegen. So hat die Erde, klassifiziert als Planet, immer noch etwa zehntausend Objekte in ihrer Bahn. Auch in Jupiters Orbit befinden sich noch viele Objekte (Trojaner). </a:t>
            </a:r>
          </a:p>
          <a:p>
            <a:pPr>
              <a:spcBef>
                <a:spcPct val="50000"/>
              </a:spcBef>
            </a:pPr>
            <a:endParaRPr kumimoji="0" lang="de-DE" altLang="de-DE" sz="1200">
              <a:latin typeface="Arial" charset="0"/>
            </a:endParaRPr>
          </a:p>
        </p:txBody>
      </p:sp>
      <p:pic>
        <p:nvPicPr>
          <p:cNvPr id="275470" name="Picture 14" descr="Ce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0413" y="598488"/>
            <a:ext cx="1235075" cy="1163637"/>
          </a:xfrm>
          <a:prstGeom prst="rect">
            <a:avLst/>
          </a:prstGeom>
          <a:noFill/>
          <a:extLst>
            <a:ext uri="{909E8E84-426E-40DD-AFC4-6F175D3DCCD1}">
              <a14:hiddenFill xmlns:a14="http://schemas.microsoft.com/office/drawing/2010/main">
                <a:solidFill>
                  <a:srgbClr val="FFFFFF"/>
                </a:solidFill>
              </a14:hiddenFill>
            </a:ext>
          </a:extLst>
        </p:spPr>
      </p:pic>
      <p:sp>
        <p:nvSpPr>
          <p:cNvPr id="275471" name="Rectangle 1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
        <p:nvSpPr>
          <p:cNvPr id="275472" name="Text Box 16"/>
          <p:cNvSpPr txBox="1">
            <a:spLocks noChangeArrowheads="1"/>
          </p:cNvSpPr>
          <p:nvPr/>
        </p:nvSpPr>
        <p:spPr bwMode="auto">
          <a:xfrm>
            <a:off x="0" y="0"/>
            <a:ext cx="7773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2000" b="1">
                <a:solidFill>
                  <a:srgbClr val="D5D5D5"/>
                </a:solidFill>
                <a:latin typeface="Lucida Sans Unicode" pitchFamily="34" charset="0"/>
              </a:rPr>
              <a:t>Aufnahmen mit Raumsonden</a:t>
            </a:r>
            <a:r>
              <a:rPr kumimoji="0" lang="de-DE" altLang="de-DE" b="1">
                <a:solidFill>
                  <a:srgbClr val="D5D5D5"/>
                </a:solidFill>
              </a:rPr>
              <a:t> </a:t>
            </a:r>
            <a:r>
              <a:rPr kumimoji="0" lang="de-DE" altLang="de-DE" sz="2000" b="1">
                <a:solidFill>
                  <a:srgbClr val="D5D5D5"/>
                </a:solidFill>
                <a:latin typeface="Lucida Sans Unicode" pitchFamily="34" charset="0"/>
              </a:rPr>
              <a:t>und mit</a:t>
            </a:r>
          </a:p>
          <a:p>
            <a:pPr>
              <a:lnSpc>
                <a:spcPct val="120000"/>
              </a:lnSpc>
            </a:pPr>
            <a:r>
              <a:rPr kumimoji="0" lang="de-DE" altLang="de-DE" sz="2000" b="1">
                <a:solidFill>
                  <a:srgbClr val="D5D5D5"/>
                </a:solidFill>
                <a:latin typeface="Lucida Sans Unicode" pitchFamily="34" charset="0"/>
              </a:rPr>
              <a:t>erdgebundenen Teleskopen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546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546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546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7546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7546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546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754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build="p" autoUpdateAnimBg="0"/>
      <p:bldP spid="275463" grpId="0" build="p" autoUpdateAnimBg="0"/>
      <p:bldP spid="27546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a:lum bright="38000" contrast="40000"/>
            <a:extLst>
              <a:ext uri="{28A0092B-C50C-407E-A947-70E740481C1C}">
                <a14:useLocalDpi xmlns:a14="http://schemas.microsoft.com/office/drawing/2010/main" val="0"/>
              </a:ext>
            </a:extLst>
          </a:blip>
          <a:srcRect l="26276" t="21040" r="25685" b="14766"/>
          <a:stretch>
            <a:fillRect/>
          </a:stretch>
        </p:blipFill>
        <p:spPr bwMode="auto">
          <a:xfrm>
            <a:off x="642938" y="1065213"/>
            <a:ext cx="4071937"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483" name="Line 3"/>
          <p:cNvSpPr>
            <a:spLocks noChangeShapeType="1"/>
          </p:cNvSpPr>
          <p:nvPr/>
        </p:nvSpPr>
        <p:spPr bwMode="auto">
          <a:xfrm>
            <a:off x="-457200" y="5834063"/>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6484" name="Line 4"/>
          <p:cNvSpPr>
            <a:spLocks noChangeShapeType="1"/>
          </p:cNvSpPr>
          <p:nvPr/>
        </p:nvSpPr>
        <p:spPr bwMode="auto">
          <a:xfrm>
            <a:off x="4764088" y="-1335088"/>
            <a:ext cx="0" cy="7366001"/>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6485" name="Text Box 5"/>
          <p:cNvSpPr txBox="1">
            <a:spLocks noChangeArrowheads="1"/>
          </p:cNvSpPr>
          <p:nvPr/>
        </p:nvSpPr>
        <p:spPr bwMode="auto">
          <a:xfrm>
            <a:off x="4770438" y="452438"/>
            <a:ext cx="382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pPr>
            <a:r>
              <a:rPr kumimoji="0" lang="de-DE" altLang="de-DE" sz="2000" b="1">
                <a:solidFill>
                  <a:srgbClr val="D5D5D5"/>
                </a:solidFill>
                <a:latin typeface="Lucida Sans Unicode" pitchFamily="34" charset="0"/>
              </a:rPr>
              <a:t>Opposition - Konjunktion</a:t>
            </a:r>
            <a:endParaRPr kumimoji="0" lang="de-DE" altLang="de-DE" sz="2000">
              <a:solidFill>
                <a:srgbClr val="D5D5D5"/>
              </a:solidFill>
              <a:latin typeface="Lucida Sans Unicode" pitchFamily="34" charset="0"/>
            </a:endParaRPr>
          </a:p>
        </p:txBody>
      </p:sp>
      <p:sp>
        <p:nvSpPr>
          <p:cNvPr id="276486" name="Text Box 6"/>
          <p:cNvSpPr txBox="1">
            <a:spLocks noChangeArrowheads="1"/>
          </p:cNvSpPr>
          <p:nvPr/>
        </p:nvSpPr>
        <p:spPr bwMode="auto">
          <a:xfrm>
            <a:off x="4829175" y="1903413"/>
            <a:ext cx="38227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400" b="1">
                <a:solidFill>
                  <a:srgbClr val="D5D5D5"/>
                </a:solidFill>
                <a:latin typeface="Lucida Sans Unicode" pitchFamily="34" charset="0"/>
              </a:rPr>
              <a:t>Opposition</a:t>
            </a:r>
            <a:r>
              <a:rPr kumimoji="0" lang="de-DE" altLang="de-DE" sz="1400">
                <a:solidFill>
                  <a:srgbClr val="D5D5D5"/>
                </a:solidFill>
                <a:latin typeface="Lucida Sans Unicode" pitchFamily="34" charset="0"/>
              </a:rPr>
              <a:t>:</a:t>
            </a:r>
          </a:p>
          <a:p>
            <a:pPr>
              <a:lnSpc>
                <a:spcPct val="120000"/>
              </a:lnSpc>
            </a:pPr>
            <a:r>
              <a:rPr kumimoji="0" lang="de-DE" altLang="de-DE" sz="1400" b="1">
                <a:solidFill>
                  <a:srgbClr val="D5D5D5"/>
                </a:solidFill>
                <a:latin typeface="Lucida Sans Unicode" pitchFamily="34" charset="0"/>
              </a:rPr>
              <a:t>Asteroid 2006 WV129 zum Zeitpunkt seiner Entdeckung am 27.11. 2006</a:t>
            </a:r>
          </a:p>
          <a:p>
            <a:pPr>
              <a:lnSpc>
                <a:spcPct val="120000"/>
              </a:lnSpc>
            </a:pPr>
            <a:r>
              <a:rPr kumimoji="0" lang="de-DE" altLang="de-DE" sz="1200" b="1">
                <a:solidFill>
                  <a:srgbClr val="D5D5D5"/>
                </a:solidFill>
                <a:latin typeface="Lucida Sans Unicode" pitchFamily="34" charset="0"/>
              </a:rPr>
              <a:t>Entfernung Erde-Asteroid 147 Millionen Km</a:t>
            </a:r>
          </a:p>
        </p:txBody>
      </p:sp>
      <p:pic>
        <p:nvPicPr>
          <p:cNvPr id="276490" name="Picture 10"/>
          <p:cNvPicPr>
            <a:picLocks noChangeAspect="1" noChangeArrowheads="1"/>
          </p:cNvPicPr>
          <p:nvPr/>
        </p:nvPicPr>
        <p:blipFill>
          <a:blip r:embed="rId3">
            <a:lum bright="38000" contrast="40000"/>
            <a:extLst>
              <a:ext uri="{28A0092B-C50C-407E-A947-70E740481C1C}">
                <a14:useLocalDpi xmlns:a14="http://schemas.microsoft.com/office/drawing/2010/main" val="0"/>
              </a:ext>
            </a:extLst>
          </a:blip>
          <a:srcRect l="26276" t="21671" r="25685" b="15207"/>
          <a:stretch>
            <a:fillRect/>
          </a:stretch>
        </p:blipFill>
        <p:spPr bwMode="auto">
          <a:xfrm>
            <a:off x="633413" y="1042988"/>
            <a:ext cx="4102100"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491" name="Text Box 11"/>
          <p:cNvSpPr txBox="1">
            <a:spLocks noChangeArrowheads="1"/>
          </p:cNvSpPr>
          <p:nvPr/>
        </p:nvSpPr>
        <p:spPr bwMode="auto">
          <a:xfrm>
            <a:off x="4813300" y="3252788"/>
            <a:ext cx="3822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kumimoji="0" lang="de-DE" altLang="de-DE" sz="1400" b="1">
                <a:solidFill>
                  <a:srgbClr val="D5D5D5"/>
                </a:solidFill>
                <a:latin typeface="Lucida Sans Unicode" pitchFamily="34" charset="0"/>
              </a:rPr>
              <a:t>Konjunktion</a:t>
            </a:r>
            <a:r>
              <a:rPr kumimoji="0" lang="de-DE" altLang="de-DE" sz="1400">
                <a:solidFill>
                  <a:srgbClr val="D5D5D5"/>
                </a:solidFill>
                <a:latin typeface="Lucida Sans Unicode" pitchFamily="34" charset="0"/>
              </a:rPr>
              <a:t>:</a:t>
            </a:r>
          </a:p>
          <a:p>
            <a:pPr>
              <a:lnSpc>
                <a:spcPct val="120000"/>
              </a:lnSpc>
            </a:pPr>
            <a:r>
              <a:rPr kumimoji="0" lang="de-DE" altLang="de-DE" sz="1400" b="1">
                <a:solidFill>
                  <a:srgbClr val="D5D5D5"/>
                </a:solidFill>
                <a:latin typeface="Lucida Sans Unicode" pitchFamily="34" charset="0"/>
              </a:rPr>
              <a:t>Asteroid 2006 WV129  am 28.9.2007</a:t>
            </a:r>
          </a:p>
          <a:p>
            <a:pPr>
              <a:lnSpc>
                <a:spcPct val="120000"/>
              </a:lnSpc>
            </a:pPr>
            <a:r>
              <a:rPr kumimoji="0" lang="de-DE" altLang="de-DE" sz="1200" b="1">
                <a:solidFill>
                  <a:srgbClr val="D5D5D5"/>
                </a:solidFill>
                <a:latin typeface="Lucida Sans Unicode" pitchFamily="34" charset="0"/>
              </a:rPr>
              <a:t>Entfernung Erde-Asteroid 490 Millionen Km</a:t>
            </a:r>
          </a:p>
        </p:txBody>
      </p:sp>
      <p:sp>
        <p:nvSpPr>
          <p:cNvPr id="276492" name="Line 12"/>
          <p:cNvSpPr>
            <a:spLocks noChangeShapeType="1"/>
          </p:cNvSpPr>
          <p:nvPr/>
        </p:nvSpPr>
        <p:spPr bwMode="auto">
          <a:xfrm flipH="1" flipV="1">
            <a:off x="1831975" y="1854200"/>
            <a:ext cx="1196975" cy="20510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493" name="Line 13"/>
          <p:cNvSpPr>
            <a:spLocks noChangeShapeType="1"/>
          </p:cNvSpPr>
          <p:nvPr/>
        </p:nvSpPr>
        <p:spPr bwMode="auto">
          <a:xfrm flipV="1">
            <a:off x="3435350" y="3051175"/>
            <a:ext cx="615950" cy="23177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494" name="Rectangle 14"/>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48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648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7648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48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6493"/>
                                        </p:tgtEl>
                                        <p:attrNameLst>
                                          <p:attrName>style.visibility</p:attrName>
                                        </p:attrNameLst>
                                      </p:cBhvr>
                                      <p:to>
                                        <p:strVal val="visible"/>
                                      </p:to>
                                    </p:set>
                                  </p:childTnLst>
                                  <p:subTnLst>
                                    <p:set>
                                      <p:cBhvr override="childStyle">
                                        <p:cTn dur="1" fill="hold" display="0" masterRel="nextClick" afterEffect="1"/>
                                        <p:tgtEl>
                                          <p:spTgt spid="276493"/>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7649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76491">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76491">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649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6" grpId="0" build="p" autoUpdateAnimBg="0"/>
      <p:bldP spid="276491" grpId="0" build="p" autoUpdateAnimBg="0"/>
      <p:bldP spid="276492" grpId="0" animBg="1"/>
      <p:bldP spid="27649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Line 2"/>
          <p:cNvSpPr>
            <a:spLocks noChangeShapeType="1"/>
          </p:cNvSpPr>
          <p:nvPr/>
        </p:nvSpPr>
        <p:spPr bwMode="auto">
          <a:xfrm>
            <a:off x="-292100" y="57785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7507" name="Line 3"/>
          <p:cNvSpPr>
            <a:spLocks noChangeShapeType="1"/>
          </p:cNvSpPr>
          <p:nvPr/>
        </p:nvSpPr>
        <p:spPr bwMode="auto">
          <a:xfrm>
            <a:off x="3076575"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7508" name="Text Box 4"/>
          <p:cNvSpPr txBox="1">
            <a:spLocks noChangeArrowheads="1"/>
          </p:cNvSpPr>
          <p:nvPr/>
        </p:nvSpPr>
        <p:spPr bwMode="auto">
          <a:xfrm>
            <a:off x="3171825" y="361950"/>
            <a:ext cx="5792788" cy="62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defRPr kumimoji="1" sz="2400">
                <a:solidFill>
                  <a:schemeClr val="tx1"/>
                </a:solidFill>
                <a:latin typeface="Times New Roman" pitchFamily="18" charset="0"/>
              </a:defRPr>
            </a:lvl1pPr>
            <a:lvl2pPr marL="577850" indent="-120650">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r>
              <a:rPr kumimoji="0" lang="de-DE" altLang="de-DE" sz="2000" b="1">
                <a:solidFill>
                  <a:srgbClr val="D5D5D5"/>
                </a:solidFill>
                <a:latin typeface="Lucida Sans Unicode" pitchFamily="34" charset="0"/>
              </a:rPr>
              <a:t>Entdeckung des „achten Planeten“</a:t>
            </a:r>
          </a:p>
          <a:p>
            <a:endParaRPr kumimoji="0" lang="de-DE" altLang="de-DE" sz="1600" b="1">
              <a:solidFill>
                <a:srgbClr val="D5D5D5"/>
              </a:solidFill>
              <a:latin typeface="Lucida Sans Unicode" pitchFamily="34" charset="0"/>
            </a:endParaRPr>
          </a:p>
          <a:p>
            <a:pPr>
              <a:buFontTx/>
              <a:buChar char="•"/>
            </a:pPr>
            <a:r>
              <a:rPr kumimoji="0" lang="de-DE" altLang="de-DE" sz="1400" b="1">
                <a:solidFill>
                  <a:srgbClr val="D5D5D5"/>
                </a:solidFill>
                <a:latin typeface="Lucida Sans Unicode" pitchFamily="34" charset="0"/>
              </a:rPr>
              <a:t>Giuseppe Piazzi studierte in Turin Theologie &amp; Philosophie und anschließend war er Mönch Cremona </a:t>
            </a:r>
          </a:p>
          <a:p>
            <a:pPr>
              <a:buFontTx/>
              <a:buChar char="•"/>
            </a:pPr>
            <a:r>
              <a:rPr kumimoji="0" lang="de-DE" altLang="de-DE" sz="1400" b="1">
                <a:solidFill>
                  <a:srgbClr val="D5D5D5"/>
                </a:solidFill>
                <a:latin typeface="Lucida Sans Unicode" pitchFamily="34" charset="0"/>
              </a:rPr>
              <a:t>1781 Direktor der Sternwarte Palermo (im gleichen Jahr entdeckt</a:t>
            </a:r>
            <a:r>
              <a:rPr kumimoji="0" lang="de-DE" altLang="de-DE" sz="1800"/>
              <a:t> </a:t>
            </a:r>
            <a:r>
              <a:rPr kumimoji="0" lang="de-DE" altLang="de-DE" sz="1400" b="1">
                <a:solidFill>
                  <a:srgbClr val="D5D5D5"/>
                </a:solidFill>
                <a:latin typeface="Lucida Sans Unicode" pitchFamily="34" charset="0"/>
              </a:rPr>
              <a:t>Friedrich Wilhelm Herschel den Uranus)</a:t>
            </a:r>
          </a:p>
          <a:p>
            <a:pPr>
              <a:buFontTx/>
              <a:buChar char="•"/>
            </a:pPr>
            <a:endParaRPr kumimoji="0" lang="de-DE" altLang="de-DE" sz="1400" b="1">
              <a:solidFill>
                <a:srgbClr val="D5D5D5"/>
              </a:solidFill>
              <a:latin typeface="Lucida Sans Unicode" pitchFamily="34" charset="0"/>
            </a:endParaRPr>
          </a:p>
          <a:p>
            <a:pPr>
              <a:buFontTx/>
              <a:buChar char="•"/>
            </a:pPr>
            <a:r>
              <a:rPr kumimoji="0" lang="de-DE" altLang="de-DE" sz="1400" b="1">
                <a:solidFill>
                  <a:srgbClr val="D5D5D5"/>
                </a:solidFill>
                <a:latin typeface="Lucida Sans Unicode" pitchFamily="34" charset="0"/>
              </a:rPr>
              <a:t>1.1.1801 Entdeckung des ersten Asteroiden durch ein Linsenteleskop mit 7,5 cm Durchmesser. </a:t>
            </a:r>
          </a:p>
          <a:p>
            <a:pPr>
              <a:buFontTx/>
              <a:buChar char="•"/>
            </a:pPr>
            <a:endParaRPr kumimoji="0" lang="de-DE" altLang="de-DE" sz="1400" b="1">
              <a:solidFill>
                <a:srgbClr val="D5D5D5"/>
              </a:solidFill>
              <a:latin typeface="Lucida Sans Unicode" pitchFamily="34" charset="0"/>
            </a:endParaRPr>
          </a:p>
          <a:p>
            <a:pPr>
              <a:buFontTx/>
              <a:buChar char="•"/>
            </a:pPr>
            <a:r>
              <a:rPr kumimoji="0" lang="de-DE" altLang="de-DE" sz="1400" b="1">
                <a:solidFill>
                  <a:srgbClr val="D5D5D5"/>
                </a:solidFill>
                <a:latin typeface="Lucida Sans Unicode" pitchFamily="34" charset="0"/>
              </a:rPr>
              <a:t>Piazzi nannte seinen neuen Planeten CERES FERDINANDAE, nach der  Schutzgöttin Siziliens und König Ferdinand IV von Neapel.</a:t>
            </a:r>
          </a:p>
          <a:p>
            <a:pPr>
              <a:buFontTx/>
              <a:buChar char="•"/>
            </a:pPr>
            <a:endParaRPr kumimoji="0" lang="de-DE" altLang="de-DE" sz="1400" b="1">
              <a:solidFill>
                <a:srgbClr val="D5D5D5"/>
              </a:solidFill>
              <a:latin typeface="Lucida Sans Unicode" pitchFamily="34" charset="0"/>
            </a:endParaRPr>
          </a:p>
          <a:p>
            <a:pPr>
              <a:buFontTx/>
              <a:buChar char="•"/>
            </a:pPr>
            <a:r>
              <a:rPr kumimoji="0" lang="de-DE" altLang="de-DE" sz="1400" b="1">
                <a:solidFill>
                  <a:srgbClr val="D5D5D5"/>
                </a:solidFill>
                <a:latin typeface="Lucida Sans Unicode" pitchFamily="34" charset="0"/>
              </a:rPr>
              <a:t>Ceres galt eine Weile als achter Planet</a:t>
            </a:r>
          </a:p>
          <a:p>
            <a:pPr>
              <a:buFontTx/>
              <a:buChar char="•"/>
            </a:pPr>
            <a:r>
              <a:rPr kumimoji="0" lang="de-DE" altLang="de-DE" sz="1400" b="1">
                <a:solidFill>
                  <a:srgbClr val="D5D5D5"/>
                </a:solidFill>
                <a:latin typeface="Lucida Sans Unicode" pitchFamily="34" charset="0"/>
              </a:rPr>
              <a:t>1802 Bremer Arzt Wilhelm Olbers entdeckt Pallas</a:t>
            </a:r>
          </a:p>
          <a:p>
            <a:pPr>
              <a:buFontTx/>
              <a:buChar char="•"/>
            </a:pPr>
            <a:r>
              <a:rPr kumimoji="0" lang="de-DE" altLang="de-DE" sz="1400" b="1">
                <a:solidFill>
                  <a:srgbClr val="D5D5D5"/>
                </a:solidFill>
                <a:latin typeface="Lucida Sans Unicode" pitchFamily="34" charset="0"/>
              </a:rPr>
              <a:t>1804 Astronom Karl Harding / Lilienthal bei Bremen entdeckt Juno mit 50cm Teleskop, eines der weltgrößten seiner Zeit.</a:t>
            </a:r>
          </a:p>
          <a:p>
            <a:pPr>
              <a:buFontTx/>
              <a:buChar char="•"/>
            </a:pPr>
            <a:r>
              <a:rPr kumimoji="0" lang="de-DE" altLang="de-DE" sz="1400" b="1">
                <a:solidFill>
                  <a:srgbClr val="D5D5D5"/>
                </a:solidFill>
                <a:latin typeface="Lucida Sans Unicode" pitchFamily="34" charset="0"/>
              </a:rPr>
              <a:t>1807 Bremer Arzt Wilhelm Olbers entdeckt Vesta</a:t>
            </a:r>
          </a:p>
          <a:p>
            <a:pPr>
              <a:buFontTx/>
              <a:buChar char="•"/>
            </a:pPr>
            <a:r>
              <a:rPr kumimoji="0" lang="de-DE" altLang="de-DE" sz="1400" b="1">
                <a:solidFill>
                  <a:srgbClr val="D5D5D5"/>
                </a:solidFill>
                <a:latin typeface="Lucida Sans Unicode" pitchFamily="34" charset="0"/>
              </a:rPr>
              <a:t>1817 Olbers gibt seine Suche auf</a:t>
            </a:r>
          </a:p>
          <a:p>
            <a:pPr>
              <a:buFontTx/>
              <a:buChar char="•"/>
            </a:pPr>
            <a:r>
              <a:rPr kumimoji="0" lang="de-DE" altLang="de-DE" sz="1400" b="1">
                <a:solidFill>
                  <a:srgbClr val="D5D5D5"/>
                </a:solidFill>
                <a:latin typeface="Lucida Sans Unicode" pitchFamily="34" charset="0"/>
              </a:rPr>
              <a:t>1845 Postbeamter Karl Ludwig Hencke aus Driesen endeckt Astraea und zwei Jahre danach Hebe</a:t>
            </a:r>
          </a:p>
          <a:p>
            <a:pPr>
              <a:buFontTx/>
              <a:buChar char="•"/>
            </a:pPr>
            <a:r>
              <a:rPr kumimoji="0" lang="de-DE" altLang="de-DE" sz="1400" b="1">
                <a:solidFill>
                  <a:srgbClr val="D5D5D5"/>
                </a:solidFill>
                <a:latin typeface="Lucida Sans Unicode" pitchFamily="34" charset="0"/>
              </a:rPr>
              <a:t>1846 Johann Gottfried Galle entdeckt Neptun auf der Berliner Sternwarte</a:t>
            </a:r>
          </a:p>
          <a:p>
            <a:pPr>
              <a:buFontTx/>
              <a:buChar char="•"/>
            </a:pPr>
            <a:endParaRPr kumimoji="0" lang="de-DE" altLang="de-DE" sz="1400" b="1">
              <a:solidFill>
                <a:srgbClr val="D5D5D5"/>
              </a:solidFill>
              <a:latin typeface="Lucida Sans Unicode" pitchFamily="34" charset="0"/>
            </a:endParaRPr>
          </a:p>
          <a:p>
            <a:endParaRPr kumimoji="0" lang="de-DE" altLang="de-DE"/>
          </a:p>
          <a:p>
            <a:pPr>
              <a:lnSpc>
                <a:spcPct val="120000"/>
              </a:lnSpc>
            </a:pPr>
            <a:endParaRPr kumimoji="0" lang="de-DE" altLang="de-DE" sz="1500">
              <a:solidFill>
                <a:srgbClr val="D5D5D5"/>
              </a:solidFill>
              <a:latin typeface="Lucida Sans Unicode" pitchFamily="34" charset="0"/>
            </a:endParaRPr>
          </a:p>
        </p:txBody>
      </p:sp>
      <p:sp>
        <p:nvSpPr>
          <p:cNvPr id="277509" name="Comment 5"/>
          <p:cNvSpPr>
            <a:spLocks noChangeArrowheads="1"/>
          </p:cNvSpPr>
          <p:nvPr/>
        </p:nvSpPr>
        <p:spPr bwMode="auto">
          <a:xfrm>
            <a:off x="-2244725" y="333375"/>
            <a:ext cx="2244725" cy="45688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400" b="1">
                <a:solidFill>
                  <a:schemeClr val="bg2"/>
                </a:solidFill>
                <a:latin typeface="Arial" charset="0"/>
              </a:rPr>
              <a:t>Erwin Schwab:</a:t>
            </a:r>
            <a:endParaRPr kumimoji="0" lang="de-DE" altLang="de-DE" sz="1400">
              <a:solidFill>
                <a:schemeClr val="bg2"/>
              </a:solidFill>
              <a:latin typeface="Arial" charset="0"/>
            </a:endParaRPr>
          </a:p>
          <a:p>
            <a:r>
              <a:rPr kumimoji="0" lang="de-DE" altLang="de-DE" sz="1400">
                <a:solidFill>
                  <a:schemeClr val="bg2"/>
                </a:solidFill>
              </a:rPr>
              <a:t>Piazzi  war damit beschäftigt, den Sternkatalog von Wollaston zu überprüfen.</a:t>
            </a:r>
          </a:p>
          <a:p>
            <a:endParaRPr kumimoji="0" lang="de-DE" altLang="de-DE" sz="1400">
              <a:solidFill>
                <a:schemeClr val="bg2"/>
              </a:solidFill>
            </a:endParaRPr>
          </a:p>
          <a:p>
            <a:r>
              <a:rPr kumimoji="0" lang="de-DE" altLang="de-DE" sz="1400">
                <a:solidFill>
                  <a:schemeClr val="bg2"/>
                </a:solidFill>
              </a:rPr>
              <a:t>1781Musiker und Amateurastronom Friedrich Wilhelm Herschel entdeckt Uranus</a:t>
            </a:r>
          </a:p>
          <a:p>
            <a:endParaRPr kumimoji="0" lang="de-DE" altLang="de-DE" sz="1400">
              <a:solidFill>
                <a:schemeClr val="bg2"/>
              </a:solidFill>
            </a:endParaRPr>
          </a:p>
          <a:p>
            <a:pPr>
              <a:spcBef>
                <a:spcPct val="50000"/>
              </a:spcBef>
            </a:pPr>
            <a:r>
              <a:rPr kumimoji="0" lang="de-DE" altLang="de-DE" sz="1400">
                <a:solidFill>
                  <a:schemeClr val="bg2"/>
                </a:solidFill>
              </a:rPr>
              <a:t>1817 gibt Olbers seine Suche auf </a:t>
            </a:r>
          </a:p>
          <a:p>
            <a:pPr>
              <a:spcBef>
                <a:spcPct val="50000"/>
              </a:spcBef>
            </a:pPr>
            <a:r>
              <a:rPr kumimoji="0" lang="de-DE" altLang="de-DE" sz="1400">
                <a:solidFill>
                  <a:schemeClr val="bg2"/>
                </a:solidFill>
              </a:rPr>
              <a:t>Sternwarte Lilienthal hatte eines der weltweit größten Teleskope mit 50cm Durchmesser</a:t>
            </a:r>
          </a:p>
          <a:p>
            <a:pPr>
              <a:spcBef>
                <a:spcPct val="50000"/>
              </a:spcBef>
            </a:pPr>
            <a:endParaRPr kumimoji="0" lang="de-DE" altLang="de-DE" sz="1400">
              <a:solidFill>
                <a:schemeClr val="bg2"/>
              </a:solidFill>
            </a:endParaRPr>
          </a:p>
          <a:p>
            <a:pPr>
              <a:spcBef>
                <a:spcPct val="50000"/>
              </a:spcBef>
            </a:pPr>
            <a:endParaRPr kumimoji="0" lang="de-DE" altLang="de-DE" sz="1400">
              <a:solidFill>
                <a:schemeClr val="bg2"/>
              </a:solidFill>
            </a:endParaRPr>
          </a:p>
        </p:txBody>
      </p:sp>
      <p:sp>
        <p:nvSpPr>
          <p:cNvPr id="277510" name="Text Box 6"/>
          <p:cNvSpPr txBox="1">
            <a:spLocks noChangeArrowheads="1"/>
          </p:cNvSpPr>
          <p:nvPr/>
        </p:nvSpPr>
        <p:spPr bwMode="auto">
          <a:xfrm>
            <a:off x="615950" y="4365625"/>
            <a:ext cx="1939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de-DE" altLang="de-DE" b="1">
                <a:solidFill>
                  <a:srgbClr val="D5D5D5"/>
                </a:solidFill>
                <a:latin typeface="Lucida Sans Unicode" pitchFamily="34" charset="0"/>
              </a:rPr>
              <a:t>Giuseppe Piazzi</a:t>
            </a:r>
          </a:p>
          <a:p>
            <a:r>
              <a:rPr kumimoji="0" lang="de-DE" altLang="de-DE" b="1"/>
              <a:t> </a:t>
            </a:r>
            <a:r>
              <a:rPr kumimoji="0" lang="de-DE" altLang="de-DE" b="1">
                <a:solidFill>
                  <a:srgbClr val="D5D5D5"/>
                </a:solidFill>
                <a:latin typeface="Lucida Sans Unicode" pitchFamily="34" charset="0"/>
              </a:rPr>
              <a:t>1746 - 1826</a:t>
            </a:r>
          </a:p>
        </p:txBody>
      </p:sp>
      <p:pic>
        <p:nvPicPr>
          <p:cNvPr id="27751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068388"/>
            <a:ext cx="23876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515" name="Rectangle 11"/>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50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750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7508">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7508">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7508">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7508">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7508">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77508">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77508">
                                            <p:txEl>
                                              <p:pRg st="13" end="1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77508">
                                            <p:txEl>
                                              <p:pRg st="14" end="1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7750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Line 2"/>
          <p:cNvSpPr>
            <a:spLocks noChangeShapeType="1"/>
          </p:cNvSpPr>
          <p:nvPr/>
        </p:nvSpPr>
        <p:spPr bwMode="auto">
          <a:xfrm>
            <a:off x="-292100" y="5727700"/>
            <a:ext cx="9969500" cy="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8531" name="Line 3"/>
          <p:cNvSpPr>
            <a:spLocks noChangeShapeType="1"/>
          </p:cNvSpPr>
          <p:nvPr/>
        </p:nvSpPr>
        <p:spPr bwMode="auto">
          <a:xfrm>
            <a:off x="4178300" y="-1327150"/>
            <a:ext cx="0" cy="7366000"/>
          </a:xfrm>
          <a:prstGeom prst="line">
            <a:avLst/>
          </a:prstGeom>
          <a:noFill/>
          <a:ln w="63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8532" name="Comment 4"/>
          <p:cNvSpPr>
            <a:spLocks noChangeArrowheads="1"/>
          </p:cNvSpPr>
          <p:nvPr/>
        </p:nvSpPr>
        <p:spPr bwMode="auto">
          <a:xfrm>
            <a:off x="-3492500" y="-963613"/>
            <a:ext cx="3040062" cy="4462463"/>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a:spAutoFit/>
          </a:bodyPr>
          <a:lstStyle/>
          <a:p>
            <a:pPr>
              <a:spcBef>
                <a:spcPct val="50000"/>
              </a:spcBef>
            </a:pPr>
            <a:r>
              <a:rPr kumimoji="0" lang="de-DE" altLang="de-DE" sz="1400" b="1">
                <a:solidFill>
                  <a:srgbClr val="000000"/>
                </a:solidFill>
                <a:latin typeface="Arial" charset="0"/>
              </a:rPr>
              <a:t>Erwin Schwab:</a:t>
            </a:r>
            <a:endParaRPr kumimoji="0" lang="de-DE" altLang="de-DE" sz="1400">
              <a:solidFill>
                <a:srgbClr val="000000"/>
              </a:solidFill>
              <a:latin typeface="Arial" charset="0"/>
            </a:endParaRPr>
          </a:p>
          <a:p>
            <a:endParaRPr kumimoji="0" lang="de-DE" altLang="de-DE" sz="1400"/>
          </a:p>
          <a:p>
            <a:pPr>
              <a:spcBef>
                <a:spcPct val="50000"/>
              </a:spcBef>
            </a:pPr>
            <a:r>
              <a:rPr kumimoji="0" lang="de-DE" altLang="de-DE" sz="1400">
                <a:solidFill>
                  <a:srgbClr val="000000"/>
                </a:solidFill>
                <a:latin typeface="Arial" charset="0"/>
              </a:rPr>
              <a:t>Entscheitend ist nach einer Entdeckung den Asteroiden weiterzuverfolgen, um aufgrund der Positionsmessungen eine Bahn zu bestimmen.</a:t>
            </a:r>
          </a:p>
          <a:p>
            <a:pPr>
              <a:spcBef>
                <a:spcPct val="50000"/>
              </a:spcBef>
            </a:pPr>
            <a:endParaRPr kumimoji="0" lang="de-DE" altLang="de-DE" sz="1400">
              <a:solidFill>
                <a:srgbClr val="000000"/>
              </a:solidFill>
              <a:latin typeface="Arial" charset="0"/>
            </a:endParaRPr>
          </a:p>
          <a:p>
            <a:pPr>
              <a:spcBef>
                <a:spcPct val="50000"/>
              </a:spcBef>
            </a:pPr>
            <a:r>
              <a:rPr kumimoji="0" lang="de-DE" altLang="de-DE" sz="1400">
                <a:solidFill>
                  <a:srgbClr val="000000"/>
                </a:solidFill>
                <a:latin typeface="Arial" charset="0"/>
              </a:rPr>
              <a:t>Theoretisch reichen drei Positionen, um eine Bahn bestimmen zu können,dann allerdings sehr ungenau.</a:t>
            </a:r>
          </a:p>
          <a:p>
            <a:pPr>
              <a:spcBef>
                <a:spcPct val="50000"/>
              </a:spcBef>
            </a:pPr>
            <a:endParaRPr kumimoji="0" lang="de-DE" altLang="de-DE" sz="1400">
              <a:solidFill>
                <a:srgbClr val="000000"/>
              </a:solidFill>
              <a:latin typeface="Arial" charset="0"/>
            </a:endParaRPr>
          </a:p>
          <a:p>
            <a:pPr>
              <a:spcBef>
                <a:spcPct val="50000"/>
              </a:spcBef>
            </a:pPr>
            <a:r>
              <a:rPr kumimoji="0" lang="de-DE" altLang="de-DE" sz="1400">
                <a:solidFill>
                  <a:srgbClr val="000000"/>
                </a:solidFill>
                <a:latin typeface="Arial" charset="0"/>
              </a:rPr>
              <a:t>Xaver von Zach, österreichische Astronom</a:t>
            </a:r>
          </a:p>
          <a:p>
            <a:pPr>
              <a:spcBef>
                <a:spcPct val="50000"/>
              </a:spcBef>
            </a:pPr>
            <a:endParaRPr kumimoji="0" lang="de-DE" altLang="de-DE" sz="1400">
              <a:solidFill>
                <a:srgbClr val="000000"/>
              </a:solidFill>
              <a:latin typeface="Arial" charset="0"/>
            </a:endParaRPr>
          </a:p>
          <a:p>
            <a:pPr>
              <a:spcBef>
                <a:spcPct val="50000"/>
              </a:spcBef>
            </a:pPr>
            <a:endParaRPr kumimoji="0" lang="de-DE" altLang="de-DE" sz="1400">
              <a:solidFill>
                <a:srgbClr val="000000"/>
              </a:solidFill>
              <a:latin typeface="Arial" charset="0"/>
            </a:endParaRPr>
          </a:p>
        </p:txBody>
      </p:sp>
      <p:sp>
        <p:nvSpPr>
          <p:cNvPr id="278533" name="Text Box 5"/>
          <p:cNvSpPr txBox="1">
            <a:spLocks noChangeArrowheads="1"/>
          </p:cNvSpPr>
          <p:nvPr/>
        </p:nvSpPr>
        <p:spPr bwMode="auto">
          <a:xfrm>
            <a:off x="4165600" y="361950"/>
            <a:ext cx="4508500" cy="326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gn="just">
              <a:lnSpc>
                <a:spcPct val="120000"/>
              </a:lnSpc>
            </a:pPr>
            <a:r>
              <a:rPr kumimoji="0" lang="de-DE" altLang="de-DE" sz="2000" b="1">
                <a:solidFill>
                  <a:srgbClr val="D5D5D5"/>
                </a:solidFill>
                <a:latin typeface="Lucida Sans Unicode" pitchFamily="34" charset="0"/>
              </a:rPr>
              <a:t>Bahnbestimmung von Ceres</a:t>
            </a:r>
            <a:endParaRPr kumimoji="0" lang="de-DE" altLang="de-DE" sz="2000">
              <a:solidFill>
                <a:srgbClr val="D5D5D5"/>
              </a:solidFill>
              <a:latin typeface="Lucida Sans Unicode" pitchFamily="34" charset="0"/>
            </a:endParaRPr>
          </a:p>
          <a:p>
            <a:pPr algn="just">
              <a:lnSpc>
                <a:spcPct val="120000"/>
              </a:lnSpc>
            </a:pPr>
            <a:r>
              <a:rPr kumimoji="0" lang="de-DE" altLang="de-DE" sz="1400" b="1">
                <a:solidFill>
                  <a:srgbClr val="D5D5D5"/>
                </a:solidFill>
                <a:latin typeface="Lucida Sans Unicode" pitchFamily="34" charset="0"/>
              </a:rPr>
              <a:t>Berechnungsgrundlage:</a:t>
            </a:r>
          </a:p>
          <a:p>
            <a:r>
              <a:rPr kumimoji="0" lang="de-DE" altLang="de-DE" sz="1400" b="1">
                <a:solidFill>
                  <a:srgbClr val="D5D5D5"/>
                </a:solidFill>
                <a:latin typeface="Lucida Sans Unicode" pitchFamily="34" charset="0"/>
              </a:rPr>
              <a:t>22 Positionsmessungen des Entdeckers Giuseppe Piazzi über den Zeitraum 1.1.1801 - 11.2.1801.</a:t>
            </a:r>
          </a:p>
          <a:p>
            <a:endParaRPr kumimoji="0" lang="de-DE" altLang="de-DE" sz="1400" b="1">
              <a:solidFill>
                <a:srgbClr val="D5D5D5"/>
              </a:solidFill>
              <a:latin typeface="Lucida Sans Unicode" pitchFamily="34" charset="0"/>
            </a:endParaRPr>
          </a:p>
          <a:p>
            <a:r>
              <a:rPr kumimoji="0" lang="de-DE" altLang="de-DE" sz="1400" b="1">
                <a:solidFill>
                  <a:srgbClr val="D5D5D5"/>
                </a:solidFill>
                <a:latin typeface="Lucida Sans Unicode" pitchFamily="34" charset="0"/>
              </a:rPr>
              <a:t>Der 24-jährige Carl Friedrich Gauß schaffte es 1801 die Bahn des Asteroiden mit Hilfe seiner Ausgleichsrechnungen auf Basis der Methode der kleinsten Fehler-Quadrate zu berechnen.</a:t>
            </a:r>
          </a:p>
          <a:p>
            <a:endParaRPr kumimoji="0" lang="de-DE" altLang="de-DE" sz="1400" b="1">
              <a:solidFill>
                <a:srgbClr val="D5D5D5"/>
              </a:solidFill>
              <a:latin typeface="Lucida Sans Unicode" pitchFamily="34" charset="0"/>
            </a:endParaRPr>
          </a:p>
          <a:p>
            <a:r>
              <a:rPr kumimoji="0" lang="de-DE" altLang="de-DE" sz="1400" b="1">
                <a:solidFill>
                  <a:srgbClr val="D5D5D5"/>
                </a:solidFill>
                <a:latin typeface="Lucida Sans Unicode" pitchFamily="34" charset="0"/>
              </a:rPr>
              <a:t>Knapp ein Jahr später am 31.12.1801 fand Baron Franz Xaver von Zach aufgrund der Berechnungen von Gauß den Asteroiden Ceres auf der Sternwarte zu Gotha wieder.</a:t>
            </a:r>
          </a:p>
        </p:txBody>
      </p:sp>
      <p:pic>
        <p:nvPicPr>
          <p:cNvPr id="278534" name="Picture 6"/>
          <p:cNvPicPr>
            <a:picLocks noChangeAspect="1" noChangeArrowheads="1"/>
          </p:cNvPicPr>
          <p:nvPr/>
        </p:nvPicPr>
        <p:blipFill>
          <a:blip r:embed="rId2">
            <a:extLst>
              <a:ext uri="{28A0092B-C50C-407E-A947-70E740481C1C}">
                <a14:useLocalDpi xmlns:a14="http://schemas.microsoft.com/office/drawing/2010/main" val="0"/>
              </a:ext>
            </a:extLst>
          </a:blip>
          <a:srcRect l="8882" t="11971"/>
          <a:stretch>
            <a:fillRect/>
          </a:stretch>
        </p:blipFill>
        <p:spPr bwMode="auto">
          <a:xfrm>
            <a:off x="722313" y="1590675"/>
            <a:ext cx="3297237"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535" name="Text Box 7"/>
          <p:cNvSpPr txBox="1">
            <a:spLocks noChangeArrowheads="1"/>
          </p:cNvSpPr>
          <p:nvPr/>
        </p:nvSpPr>
        <p:spPr bwMode="auto">
          <a:xfrm>
            <a:off x="622300" y="5734050"/>
            <a:ext cx="36195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eaLnBrk="0" fontAlgn="base" hangingPunct="0">
              <a:spcBef>
                <a:spcPct val="0"/>
              </a:spcBef>
              <a:spcAft>
                <a:spcPct val="0"/>
              </a:spcAft>
              <a:defRPr kumimoji="1" sz="2400">
                <a:solidFill>
                  <a:schemeClr val="tx1"/>
                </a:solidFill>
                <a:latin typeface="Times New Roman" pitchFamily="18" charset="0"/>
              </a:defRPr>
            </a:lvl6pPr>
            <a:lvl7pPr eaLnBrk="0" fontAlgn="base" hangingPunct="0">
              <a:spcBef>
                <a:spcPct val="0"/>
              </a:spcBef>
              <a:spcAft>
                <a:spcPct val="0"/>
              </a:spcAft>
              <a:defRPr kumimoji="1" sz="2400">
                <a:solidFill>
                  <a:schemeClr val="tx1"/>
                </a:solidFill>
                <a:latin typeface="Times New Roman" pitchFamily="18" charset="0"/>
              </a:defRPr>
            </a:lvl7pPr>
            <a:lvl8pPr eaLnBrk="0" fontAlgn="base" hangingPunct="0">
              <a:spcBef>
                <a:spcPct val="0"/>
              </a:spcBef>
              <a:spcAft>
                <a:spcPct val="0"/>
              </a:spcAft>
              <a:defRPr kumimoji="1" sz="2400">
                <a:solidFill>
                  <a:schemeClr val="tx1"/>
                </a:solidFill>
                <a:latin typeface="Times New Roman" pitchFamily="18" charset="0"/>
              </a:defRPr>
            </a:lvl8pPr>
            <a:lvl9pPr eaLnBrk="0" fontAlgn="base" hangingPunct="0">
              <a:spcBef>
                <a:spcPct val="0"/>
              </a:spcBef>
              <a:spcAft>
                <a:spcPct val="0"/>
              </a:spcAft>
              <a:defRPr kumimoji="1" sz="2400">
                <a:solidFill>
                  <a:schemeClr val="tx1"/>
                </a:solidFill>
                <a:latin typeface="Times New Roman" pitchFamily="18" charset="0"/>
              </a:defRPr>
            </a:lvl9pPr>
          </a:lstStyle>
          <a:p>
            <a:pPr algn="just">
              <a:lnSpc>
                <a:spcPct val="120000"/>
              </a:lnSpc>
            </a:pPr>
            <a:r>
              <a:rPr kumimoji="0" lang="de-DE" altLang="de-DE" sz="1600" b="1">
                <a:solidFill>
                  <a:srgbClr val="D5D5D5"/>
                </a:solidFill>
                <a:latin typeface="Lucida Sans Unicode" pitchFamily="34" charset="0"/>
              </a:rPr>
              <a:t>Carl Friedrich Gauß 1777 - 1855</a:t>
            </a:r>
            <a:endParaRPr kumimoji="0" lang="de-DE" altLang="de-DE" sz="2000" b="1">
              <a:solidFill>
                <a:srgbClr val="D5D5D5"/>
              </a:solidFill>
              <a:latin typeface="Lucida Sans Unicode" pitchFamily="34" charset="0"/>
            </a:endParaRPr>
          </a:p>
          <a:p>
            <a:pPr algn="just">
              <a:lnSpc>
                <a:spcPct val="120000"/>
              </a:lnSpc>
            </a:pPr>
            <a:endParaRPr kumimoji="0" lang="de-DE" altLang="de-DE" sz="2000">
              <a:solidFill>
                <a:srgbClr val="D5D5D5"/>
              </a:solidFill>
              <a:latin typeface="Lucida Sans Unicode" pitchFamily="34" charset="0"/>
            </a:endParaRPr>
          </a:p>
        </p:txBody>
      </p:sp>
      <p:pic>
        <p:nvPicPr>
          <p:cNvPr id="278539" name="Picture 11" descr="10Deutschmarksfro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0" y="419100"/>
            <a:ext cx="23368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278540" name="Picture 12" descr="Bild:Franz Xaver von ZachMC.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225" y="3860800"/>
            <a:ext cx="2079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78541" name="Picture 13" descr="Bild:SternwarteGothaSeeberg.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t="22200"/>
          <a:stretch>
            <a:fillRect/>
          </a:stretch>
        </p:blipFill>
        <p:spPr bwMode="auto">
          <a:xfrm>
            <a:off x="5094288" y="3751263"/>
            <a:ext cx="345281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42" name="Rectangle 14"/>
          <p:cNvSpPr>
            <a:spLocks noChangeArrowheads="1"/>
          </p:cNvSpPr>
          <p:nvPr/>
        </p:nvSpPr>
        <p:spPr bwMode="auto">
          <a:xfrm>
            <a:off x="4676775" y="5732463"/>
            <a:ext cx="33512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kumimoji="0" lang="de-DE" altLang="de-DE" sz="1000">
                <a:solidFill>
                  <a:schemeClr val="bg1"/>
                </a:solidFill>
              </a:rPr>
              <a:t>Sternwarte Seeberg zu Gotha, Ölbild Landesbibliothek Gotha </a:t>
            </a:r>
          </a:p>
        </p:txBody>
      </p:sp>
      <p:sp>
        <p:nvSpPr>
          <p:cNvPr id="278543" name="Rectangle 15"/>
          <p:cNvSpPr>
            <a:spLocks noChangeArrowheads="1"/>
          </p:cNvSpPr>
          <p:nvPr/>
        </p:nvSpPr>
        <p:spPr bwMode="auto">
          <a:xfrm>
            <a:off x="0" y="6400800"/>
            <a:ext cx="9144000" cy="6286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a:spcBef>
                <a:spcPct val="20000"/>
              </a:spcBef>
              <a:buChar char="•"/>
              <a:defRPr sz="2400">
                <a:solidFill>
                  <a:schemeClr val="tx1"/>
                </a:solidFill>
                <a:latin typeface="Times New Roman" pitchFamily="18" charset="0"/>
              </a:defRPr>
            </a:lvl3pPr>
            <a:lvl4pPr>
              <a:spcBef>
                <a:spcPct val="20000"/>
              </a:spcBef>
              <a:buChar char="–"/>
              <a:defRPr sz="2000">
                <a:solidFill>
                  <a:schemeClr val="tx1"/>
                </a:solidFill>
                <a:latin typeface="Times New Roman" pitchFamily="18" charset="0"/>
              </a:defRPr>
            </a:lvl4pPr>
            <a:lvl5pPr>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kumimoji="0" lang="en-US" altLang="de-DE" sz="1600" b="1">
                <a:solidFill>
                  <a:schemeClr val="accent1"/>
                </a:solidFill>
                <a:latin typeface="Arial" charset="0"/>
              </a:rPr>
              <a:t>Erwin Schwab 					              </a:t>
            </a:r>
            <a:r>
              <a:rPr kumimoji="0" lang="de-DE" altLang="de-DE" sz="1600" b="1">
                <a:solidFill>
                  <a:schemeClr val="accent1"/>
                </a:solidFill>
                <a:latin typeface="Arial" charset="0"/>
              </a:rPr>
              <a:t>Frankfurter kleine Planeten</a:t>
            </a:r>
            <a:endParaRPr kumimoji="0" lang="en-US" altLang="de-DE" sz="1600" b="1">
              <a:solidFill>
                <a:schemeClr val="accent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78539"/>
                                        </p:tgtEl>
                                        <p:attrNameLst>
                                          <p:attrName>style.visibility</p:attrName>
                                        </p:attrNameLst>
                                      </p:cBhvr>
                                      <p:to>
                                        <p:strVal val="visible"/>
                                      </p:to>
                                    </p:set>
                                    <p:animEffect transition="in" filter="strips(downLeft)">
                                      <p:cBhvr>
                                        <p:cTn id="7" dur="2000"/>
                                        <p:tgtEl>
                                          <p:spTgt spid="278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78535">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7853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7853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7853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78533">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78533">
                                            <p:txEl>
                                              <p:pRg st="6" end="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7854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8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build="p" autoUpdateAnimBg="0"/>
      <p:bldP spid="278535" grpId="0" build="p" autoUpdateAnimBg="0"/>
      <p:bldP spid="278542" grpId="0"/>
    </p:bldLst>
  </p:timing>
</p:sld>
</file>

<file path=ppt/theme/theme1.xml><?xml version="1.0" encoding="utf-8"?>
<a:theme xmlns:a="http://schemas.openxmlformats.org/drawingml/2006/main" name="Pulse.pot">
  <a:themeElements>
    <a:clrScheme name="Pulse.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de-DE"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de-DE"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e.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Office\Vorlagen\Präsentationsdesigns\Fabiano.ppt</Template>
  <TotalTime>0</TotalTime>
  <Words>2289</Words>
  <Application>Microsoft Office PowerPoint</Application>
  <PresentationFormat>Bildschirmpräsentation (4:3)</PresentationFormat>
  <Paragraphs>471</Paragraphs>
  <Slides>45</Slides>
  <Notes>29</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2</vt:i4>
      </vt:variant>
      <vt:variant>
        <vt:lpstr>Folientitel</vt:lpstr>
      </vt:variant>
      <vt:variant>
        <vt:i4>45</vt:i4>
      </vt:variant>
    </vt:vector>
  </HeadingPairs>
  <TitlesOfParts>
    <vt:vector size="52" baseType="lpstr">
      <vt:lpstr>Times New Roman</vt:lpstr>
      <vt:lpstr>Arial</vt:lpstr>
      <vt:lpstr>Courier New</vt:lpstr>
      <vt:lpstr>Lucida Sans Unicode</vt:lpstr>
      <vt:lpstr>Pulse.pot</vt:lpstr>
      <vt:lpstr>Microsoft Photo Editor 3.0 Photo</vt:lpstr>
      <vt:lpstr>Paint Shop Pro 7 Image</vt:lpstr>
      <vt:lpstr>Frankfurter kleine Planeten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Planeteninstitut 1913-1939</vt:lpstr>
      <vt:lpstr>PowerPoint-Präsentation</vt:lpstr>
      <vt:lpstr>Mechanische Rechenmaschine</vt:lpstr>
      <vt:lpstr>PowerPoint-Präsentation</vt:lpstr>
      <vt:lpstr>Refraktor, Standort Frankfurt City</vt:lpstr>
      <vt:lpstr>Observatory Code 523 seit 1924  für Standort Frankfurt City</vt:lpstr>
      <vt:lpstr>Außensternwarte im Taunus, seit 1997</vt:lpstr>
      <vt:lpstr>Die Teleskope der Taunus-Sternwarte</vt:lpstr>
      <vt:lpstr>Sonnenfinsternis März 2006 (Türkei) und der Anfang der Astrometrie von Kleinplaneten  auf der Taunus-Sternwarte des Physikalischen Vereins</vt:lpstr>
      <vt:lpstr>Digitalkammera SBIG 11000 seit 2006</vt:lpstr>
      <vt:lpstr>Die ersten vermessenen Objekte  (612) Veronika und (2303) Retsina</vt:lpstr>
      <vt:lpstr>Die ersten Positionsmessungen</vt:lpstr>
      <vt:lpstr>Observatory Code B01 für die  Taunus-Sternwarte</vt:lpstr>
      <vt:lpstr>PowerPoint-Präsentation</vt:lpstr>
      <vt:lpstr>NEO 2004 XP14</vt:lpstr>
      <vt:lpstr>Transneptunischer Asteroid (55636)</vt:lpstr>
      <vt:lpstr>Komet Faye</vt:lpstr>
      <vt:lpstr>Die erste Asteroiden -Entdeckung des Physikalischen Vereins</vt:lpstr>
      <vt:lpstr>Presseberichte nach der ersten Entdeckung</vt:lpstr>
      <vt:lpstr>Methode Track &amp; Stack (Auf B01 seit Okt. 2007)</vt:lpstr>
      <vt:lpstr>Vergleich Track &amp; Stack mit Einzelfoto</vt:lpstr>
      <vt:lpstr>Nachbearbeitung der alten Aufnahmen   Track &amp; Stack auf B01 seit Okt. 2007</vt:lpstr>
      <vt:lpstr>PowerPoint-Präsentation</vt:lpstr>
      <vt:lpstr>PowerPoint-Präsentation</vt:lpstr>
      <vt:lpstr>Ergiebigste Nacht vor kurzem, am 17./18.03.2009</vt:lpstr>
      <vt:lpstr>Kleinplaneten-Entdeckungsrate  Amateure im deutschsprachigen Raum</vt:lpstr>
      <vt:lpstr>PowerPoint-Präsentation</vt:lpstr>
      <vt:lpstr>Entdeckung eines die Erdbahn kreuzenden Asteroiden (NEO) </vt:lpstr>
      <vt:lpstr>PowerPoint-Präsentation</vt:lpstr>
    </vt:vector>
  </TitlesOfParts>
  <Company>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Vom Planeteninstitut zur  ersten Asteroiden-Entdeckung  des Physikalischen Vereins</dc:title>
  <dc:creator>Erwin Schwab</dc:creator>
  <cp:lastModifiedBy>Schwab, Erwin</cp:lastModifiedBy>
  <cp:revision>213</cp:revision>
  <dcterms:created xsi:type="dcterms:W3CDTF">2007-03-18T20:46:04Z</dcterms:created>
  <dcterms:modified xsi:type="dcterms:W3CDTF">2015-02-27T10:57:50Z</dcterms:modified>
</cp:coreProperties>
</file>