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8" r:id="rId2"/>
    <p:sldId id="297" r:id="rId3"/>
    <p:sldId id="258" r:id="rId4"/>
    <p:sldId id="274" r:id="rId5"/>
    <p:sldId id="275" r:id="rId6"/>
    <p:sldId id="257" r:id="rId7"/>
    <p:sldId id="264" r:id="rId8"/>
    <p:sldId id="259" r:id="rId9"/>
    <p:sldId id="263" r:id="rId10"/>
    <p:sldId id="261" r:id="rId11"/>
    <p:sldId id="278" r:id="rId12"/>
    <p:sldId id="266" r:id="rId13"/>
    <p:sldId id="265" r:id="rId14"/>
    <p:sldId id="262" r:id="rId15"/>
    <p:sldId id="279" r:id="rId16"/>
    <p:sldId id="272" r:id="rId17"/>
    <p:sldId id="267" r:id="rId18"/>
    <p:sldId id="273" r:id="rId19"/>
    <p:sldId id="280" r:id="rId20"/>
    <p:sldId id="281" r:id="rId21"/>
    <p:sldId id="284" r:id="rId22"/>
    <p:sldId id="283" r:id="rId23"/>
    <p:sldId id="296" r:id="rId24"/>
    <p:sldId id="285" r:id="rId25"/>
    <p:sldId id="287" r:id="rId26"/>
    <p:sldId id="288" r:id="rId27"/>
    <p:sldId id="294" r:id="rId28"/>
    <p:sldId id="293" r:id="rId29"/>
    <p:sldId id="290" r:id="rId30"/>
    <p:sldId id="292" r:id="rId31"/>
    <p:sldId id="299" r:id="rId32"/>
    <p:sldId id="295" r:id="rId33"/>
    <p:sldId id="291" r:id="rId34"/>
    <p:sldId id="268" r:id="rId35"/>
    <p:sldId id="276" r:id="rId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47" autoAdjust="0"/>
    <p:restoredTop sz="94560" autoAdjust="0"/>
  </p:normalViewPr>
  <p:slideViewPr>
    <p:cSldViewPr>
      <p:cViewPr varScale="1">
        <p:scale>
          <a:sx n="107" d="100"/>
          <a:sy n="107" d="100"/>
        </p:scale>
        <p:origin x="10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C8C68-76D9-4A4B-AEEA-3090E09DB4D8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04DEB-A300-4B1D-BBF5-10E4782A302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37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04DEB-A300-4B1D-BBF5-10E4782A302B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67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E8FEF-564B-4DD5-B9ED-8034030B95A0}" type="datetimeFigureOut">
              <a:rPr lang="de-DE" smtClean="0"/>
              <a:t>04.03.2020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9367A-0950-4085-A569-DA482009EF9D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&amp;url=https://www.seti.org/report-occultation-near-marseille-first-scientific-result-evscope&amp;psig=AOvVaw313Au10rm1M3f3qW6pDdrW&amp;ust=1553773211203800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://www.google.com/url?sa=i&amp;rct=j&amp;q=&amp;esrc=s&amp;source=images&amp;cd=&amp;ved=2ahUKEwikreC3nqLhAhVGbFAKHdBgAgwQjRx6BAgBEAQ&amp;url=/url?sa=i&amp;rct=j&amp;q=&amp;esrc=s&amp;source=images&amp;cd=&amp;ved=&amp;url=https://www.theses.fr/2017PA066312.pdf&amp;psig=AOvVaw313Au10rm1M3f3qW6pDdrW&amp;ust=1553773211203800&amp;psig=AOvVaw313Au10rm1M3f3qW6pDdrW&amp;ust=155377321120380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hyperlink" Target="http://www.google.com/url?sa=i&amp;rct=j&amp;q=&amp;esrc=s&amp;source=images&amp;cd=&amp;ved=2ahUKEwjy6o2-n6LhAhWDZFAKHZMXA3sQjRx6BAgBEAU&amp;url=http://www.aag-heuchelheim.de/verein/aktiv/2007_thetis/index.html&amp;psig=AOvVaw3E55fAq7-vbe9ZQ-_CYyKt&amp;ust=1553773498732105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dsabs.harvard.edu/abs/2014A&amp;A...571A..48A" TargetMode="External"/><Relationship Id="rId4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tro.unl.edu/naap/ebs/animations/ebs.html" TargetMode="Externa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aavso.org/vsx/index.php?view=search.top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sky.esa.int/" TargetMode="External"/><Relationship Id="rId3" Type="http://schemas.openxmlformats.org/officeDocument/2006/relationships/hyperlink" Target="http://skyserver.sdss.org/dr15/en/tools/search/IQS.aspx" TargetMode="External"/><Relationship Id="rId7" Type="http://schemas.openxmlformats.org/officeDocument/2006/relationships/hyperlink" Target="https://ps1images.stsci.edu/cgi-bin/ps1cutouts" TargetMode="External"/><Relationship Id="rId2" Type="http://schemas.openxmlformats.org/officeDocument/2006/relationships/hyperlink" Target="https://archive.eso.org/dss/ds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as-sn.osu.edu/" TargetMode="External"/><Relationship Id="rId5" Type="http://schemas.openxmlformats.org/officeDocument/2006/relationships/hyperlink" Target="http://nesssi.cacr.caltech.edu/DataRelease/" TargetMode="External"/><Relationship Id="rId4" Type="http://schemas.openxmlformats.org/officeDocument/2006/relationships/hyperlink" Target="https://datalab.noao.edu/discovery.php" TargetMode="External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astro.unl.edu/naap/ebs/animations/ebs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aavso.org/vsx/index.php?view=registration.to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ova.astrometry.net/upload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strometrica.at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v-astro.eu/rb/rb2019-4/187.pdf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cbatiau@eps.harvard.edu" TargetMode="External"/><Relationship Id="rId13" Type="http://schemas.openxmlformats.org/officeDocument/2006/relationships/hyperlink" Target="http://www.imo.net/" TargetMode="External"/><Relationship Id="rId18" Type="http://schemas.openxmlformats.org/officeDocument/2006/relationships/hyperlink" Target="http://www.nature.com/nature/index.html" TargetMode="External"/><Relationship Id="rId3" Type="http://schemas.openxmlformats.org/officeDocument/2006/relationships/hyperlink" Target="https://www.aavso.org/how-report-new-variable-star-discoveries#Nova" TargetMode="External"/><Relationship Id="rId21" Type="http://schemas.openxmlformats.org/officeDocument/2006/relationships/hyperlink" Target="http://iopscience.iop.org/1538-3881" TargetMode="External"/><Relationship Id="rId7" Type="http://schemas.openxmlformats.org/officeDocument/2006/relationships/hyperlink" Target="http://www.cbat.eps.harvard.edu/DiscoveryInfo.html" TargetMode="External"/><Relationship Id="rId12" Type="http://schemas.openxmlformats.org/officeDocument/2006/relationships/hyperlink" Target="https://www.minorplanetcenter.net/iau/info/Astrometry.html#HowObsCode" TargetMode="External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www.aavso.org/vsx/help/VariableStarTypeDesignationsInVSX.pdf" TargetMode="External"/><Relationship Id="rId20" Type="http://schemas.openxmlformats.org/officeDocument/2006/relationships/hyperlink" Target="http://www.aand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bat.eps.harvard.edu/CometDiscovery.html" TargetMode="External"/><Relationship Id="rId11" Type="http://schemas.openxmlformats.org/officeDocument/2006/relationships/hyperlink" Target="http://www.minorplanetcenter.org/iau/mpc.html" TargetMode="External"/><Relationship Id="rId5" Type="http://schemas.openxmlformats.org/officeDocument/2006/relationships/hyperlink" Target="http://www.cbat.eps.harvard.edu/HowToReportDiscovery.html" TargetMode="External"/><Relationship Id="rId15" Type="http://schemas.openxmlformats.org/officeDocument/2006/relationships/image" Target="../media/image49.png"/><Relationship Id="rId10" Type="http://schemas.openxmlformats.org/officeDocument/2006/relationships/hyperlink" Target="https://wis-tns.weizmann.ac.il/user/register" TargetMode="External"/><Relationship Id="rId19" Type="http://schemas.openxmlformats.org/officeDocument/2006/relationships/hyperlink" Target="http://www.sciencemag.org/journals" TargetMode="External"/><Relationship Id="rId4" Type="http://schemas.openxmlformats.org/officeDocument/2006/relationships/hyperlink" Target="https://www.aavso.org/vsx/index.php?view=registration.top" TargetMode="External"/><Relationship Id="rId9" Type="http://schemas.openxmlformats.org/officeDocument/2006/relationships/hyperlink" Target="https://wis-tns.weizmann.ac.il/" TargetMode="External"/><Relationship Id="rId14" Type="http://schemas.openxmlformats.org/officeDocument/2006/relationships/hyperlink" Target="https://fireballs.imo.net/members/imo/report_intro" TargetMode="External"/><Relationship Id="rId22" Type="http://schemas.openxmlformats.org/officeDocument/2006/relationships/hyperlink" Target="https://journals.aas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-munipack.sourceforge.net/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scinexx.de/wp-content/uploads/b/l/blackholestarg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/index.php?title=GRB-990123&amp;action=edit&amp;redlink=1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>
            <a:noAutofit/>
          </a:bodyPr>
          <a:lstStyle/>
          <a:p>
            <a:r>
              <a:rPr lang="de-DE" sz="3200" b="1" dirty="0"/>
              <a:t>Ein Stern ist plötzlich verschwunden</a:t>
            </a:r>
            <a:br>
              <a:rPr lang="de-DE" sz="3200" b="1" dirty="0"/>
            </a:br>
            <a:r>
              <a:rPr lang="de-DE" sz="3200" b="1" dirty="0"/>
              <a:t> Hilfe, was soll ich tun?</a:t>
            </a:r>
          </a:p>
        </p:txBody>
      </p:sp>
      <p:pic>
        <p:nvPicPr>
          <p:cNvPr id="6146" name="Picture 2" descr="D:\Astrometrie\Z84\Veränderlicher\AnimNewVarStarErwinSchwab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781" y="1412776"/>
            <a:ext cx="3389107" cy="3456384"/>
          </a:xfrm>
          <a:prstGeom prst="rect">
            <a:avLst/>
          </a:prstGeom>
          <a:noFill/>
        </p:spPr>
      </p:pic>
      <p:cxnSp>
        <p:nvCxnSpPr>
          <p:cNvPr id="5" name="Gerade Verbindung mit Pfeil 4"/>
          <p:cNvCxnSpPr/>
          <p:nvPr/>
        </p:nvCxnSpPr>
        <p:spPr>
          <a:xfrm>
            <a:off x="683568" y="1916832"/>
            <a:ext cx="0" cy="2304256"/>
          </a:xfrm>
          <a:prstGeom prst="straightConnector1">
            <a:avLst/>
          </a:prstGeom>
          <a:ln w="158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 rot="16200000">
            <a:off x="80802" y="3095662"/>
            <a:ext cx="99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 </a:t>
            </a:r>
            <a:r>
              <a:rPr lang="de-DE" dirty="0" err="1">
                <a:solidFill>
                  <a:schemeClr val="bg1"/>
                </a:solidFill>
              </a:rPr>
              <a:t>arcmin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Picture 2" descr="http://www.friedensblitz.de/sterne/nachkrieg/Schmidt-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29945"/>
            <a:ext cx="1944216" cy="294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umsplatzhalter 10"/>
          <p:cNvSpPr txBox="1">
            <a:spLocks/>
          </p:cNvSpPr>
          <p:nvPr/>
        </p:nvSpPr>
        <p:spPr>
          <a:xfrm>
            <a:off x="3635896" y="4437112"/>
            <a:ext cx="2664296" cy="6769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Ehemals </a:t>
            </a:r>
            <a:r>
              <a:rPr lang="de-DE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Hamburger Schmidt Teleskop</a:t>
            </a:r>
          </a:p>
          <a:p>
            <a:r>
              <a:rPr lang="de-DE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Seit 1975 auf dem </a:t>
            </a:r>
            <a:r>
              <a:rPr lang="de-DE" sz="9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Calar</a:t>
            </a:r>
            <a:r>
              <a:rPr lang="de-DE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Alto, Spanien</a:t>
            </a:r>
          </a:p>
          <a:p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Ø 0,8m </a:t>
            </a:r>
            <a:r>
              <a:rPr lang="en-US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(Spiegel Ø 1,2 m</a:t>
            </a: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), </a:t>
            </a:r>
            <a:r>
              <a:rPr lang="en-US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f=2,4m</a:t>
            </a:r>
          </a:p>
          <a:p>
            <a:r>
              <a:rPr lang="de-DE" sz="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Seit 2016 </a:t>
            </a:r>
            <a:r>
              <a:rPr lang="de-DE" sz="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fernsteuerbar</a:t>
            </a:r>
            <a:endParaRPr lang="de-DE" sz="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9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20399" t="58952" r="59867" b="3615"/>
          <a:stretch/>
        </p:blipFill>
        <p:spPr>
          <a:xfrm>
            <a:off x="5808659" y="1412776"/>
            <a:ext cx="3155829" cy="3456384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>
            <a:off x="1701653" y="2478204"/>
            <a:ext cx="308483" cy="590756"/>
          </a:xfrm>
          <a:prstGeom prst="straightConnector1">
            <a:avLst/>
          </a:prstGeom>
          <a:ln w="28575">
            <a:solidFill>
              <a:srgbClr val="FF0000"/>
            </a:solidFill>
            <a:headEnd w="lg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s://encrypted-tbn3.gstatic.com/images?q=tbn:ANd9GcRYb_G26k_lZNlnwwFe1vIBNIyt4jF6iXn3dMGb5w2KzfhYwEB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103" y="5319793"/>
            <a:ext cx="1562985" cy="91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807061" y="5074874"/>
            <a:ext cx="1701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finanziert durch die ESA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6659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95536" y="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Nova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60348" y="778098"/>
            <a:ext cx="83881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Eine </a:t>
            </a:r>
            <a:r>
              <a:rPr lang="de-DE" sz="1400" b="1" dirty="0"/>
              <a:t>Nova</a:t>
            </a:r>
            <a:r>
              <a:rPr lang="de-DE" sz="1400" dirty="0"/>
              <a:t> ist die Folge eines thermonuklearen </a:t>
            </a:r>
            <a:r>
              <a:rPr lang="de-DE" sz="1400" dirty="0" smtClean="0"/>
              <a:t>explosiven Zündung auf der </a:t>
            </a:r>
            <a:r>
              <a:rPr lang="de-DE" sz="1400" dirty="0"/>
              <a:t>Oberfläche</a:t>
            </a:r>
            <a:r>
              <a:rPr lang="de-DE" sz="1400" dirty="0" smtClean="0"/>
              <a:t> eines Weißen Zwergs. Die gezündete Materie stammt von einem relativ massearmen </a:t>
            </a:r>
            <a:r>
              <a:rPr lang="de-DE" sz="1400" dirty="0"/>
              <a:t>H</a:t>
            </a:r>
            <a:r>
              <a:rPr lang="de-DE" sz="1400" dirty="0" smtClean="0"/>
              <a:t>auptreihenstern in einem Doppelsternsystem, der seine Roche-Grenze überschritten hat.</a:t>
            </a:r>
            <a:endParaRPr lang="de-DE" sz="1400" dirty="0"/>
          </a:p>
        </p:txBody>
      </p:sp>
      <p:sp>
        <p:nvSpPr>
          <p:cNvPr id="7" name="Rechteck 6"/>
          <p:cNvSpPr/>
          <p:nvPr/>
        </p:nvSpPr>
        <p:spPr>
          <a:xfrm>
            <a:off x="323528" y="3748970"/>
            <a:ext cx="2998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Künstlerische Darstellung des </a:t>
            </a:r>
            <a:r>
              <a:rPr lang="de-DE" sz="1000" dirty="0" smtClean="0"/>
              <a:t>Nova-Szenarios </a:t>
            </a:r>
            <a:r>
              <a:rPr lang="fr-FR" sz="1000" dirty="0"/>
              <a:t>© NASA</a:t>
            </a:r>
            <a:endParaRPr lang="de-DE" sz="1000" dirty="0"/>
          </a:p>
          <a:p>
            <a:endParaRPr lang="de-DE" sz="10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54" y="1700807"/>
            <a:ext cx="2630978" cy="197525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10148" r="43700" b="25093"/>
          <a:stretch/>
        </p:blipFill>
        <p:spPr>
          <a:xfrm>
            <a:off x="3563888" y="1493242"/>
            <a:ext cx="5256584" cy="301587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427984" y="3486200"/>
            <a:ext cx="39604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Quelle: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</a:rPr>
              <a:t>Tylenda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 R., V1309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</a:rPr>
              <a:t>Scorpii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</a:rPr>
              <a:t>merger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</a:rPr>
              <a:t>contact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900" dirty="0" err="1">
                <a:solidFill>
                  <a:schemeClr val="bg1">
                    <a:lumMod val="50000"/>
                  </a:schemeClr>
                </a:solidFill>
              </a:rPr>
              <a:t>binary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,  arXiv:1012.0163</a:t>
            </a:r>
          </a:p>
        </p:txBody>
      </p:sp>
      <p:cxnSp>
        <p:nvCxnSpPr>
          <p:cNvPr id="12" name="Gewinkelter Verbinder 11"/>
          <p:cNvCxnSpPr/>
          <p:nvPr/>
        </p:nvCxnSpPr>
        <p:spPr>
          <a:xfrm>
            <a:off x="2195736" y="778098"/>
            <a:ext cx="7992888" cy="5891262"/>
          </a:xfrm>
          <a:prstGeom prst="bentConnector3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6235489" y="6179819"/>
            <a:ext cx="2389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Verlauf der Lichtkurve </a:t>
            </a:r>
            <a:r>
              <a:rPr lang="de-DE" sz="1200" b="1" dirty="0">
                <a:solidFill>
                  <a:srgbClr val="FF0000"/>
                </a:solidFill>
              </a:rPr>
              <a:t>unseres </a:t>
            </a:r>
            <a:r>
              <a:rPr lang="de-DE" sz="1200" b="1" dirty="0" smtClean="0">
                <a:solidFill>
                  <a:srgbClr val="FF0000"/>
                </a:solidFill>
              </a:rPr>
              <a:t>Objektes im gleichen Maßstab 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215516" y="4947806"/>
            <a:ext cx="56886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/>
              <a:t>Gründe dagegen</a:t>
            </a:r>
            <a:r>
              <a:rPr lang="de-DE" dirty="0" smtClean="0"/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e-DE" sz="1200" dirty="0" smtClean="0"/>
              <a:t>Passt </a:t>
            </a:r>
            <a:r>
              <a:rPr lang="de-DE" sz="1200" dirty="0"/>
              <a:t>nicht zu unserer Lichtkurve -&gt; </a:t>
            </a:r>
            <a:r>
              <a:rPr lang="de-DE" sz="1200" dirty="0" smtClean="0"/>
              <a:t> Nova </a:t>
            </a:r>
            <a:r>
              <a:rPr lang="de-DE" sz="1200" dirty="0"/>
              <a:t>in der Abklingphase macht </a:t>
            </a:r>
            <a:r>
              <a:rPr lang="de-DE" sz="1200" dirty="0" smtClean="0"/>
              <a:t>keine </a:t>
            </a:r>
            <a:r>
              <a:rPr lang="de-DE" sz="1200" dirty="0"/>
              <a:t>schnellen </a:t>
            </a:r>
            <a:r>
              <a:rPr lang="de-DE" sz="1200" dirty="0" smtClean="0"/>
              <a:t>Helligkeitssprünge, sondern die Helligkeit sinkt gemächlich über Monate hinweg. </a:t>
            </a:r>
            <a:r>
              <a:rPr lang="de-DE" sz="1200" dirty="0"/>
              <a:t>Helligkeitssprünge innerhalb von Minuten in </a:t>
            </a:r>
            <a:r>
              <a:rPr lang="de-DE" sz="1200" dirty="0" smtClean="0"/>
              <a:t>der Abklingphase sind </a:t>
            </a:r>
            <a:r>
              <a:rPr lang="de-DE" sz="1200" dirty="0"/>
              <a:t>bei diesem </a:t>
            </a:r>
            <a:r>
              <a:rPr lang="de-DE" sz="1200" dirty="0" smtClean="0"/>
              <a:t>Phänomen </a:t>
            </a:r>
            <a:r>
              <a:rPr lang="de-DE" sz="1200" dirty="0"/>
              <a:t>physikalisch nicht möglich.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e-DE" sz="1200" dirty="0"/>
          </a:p>
        </p:txBody>
      </p:sp>
      <p:sp>
        <p:nvSpPr>
          <p:cNvPr id="14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 descr="Bildergebnis für occultation thesis 2007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92075" y="-868363"/>
            <a:ext cx="25146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59" name="Picture 11" descr="Ähnliches Fot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99" y="870091"/>
            <a:ext cx="2895749" cy="21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Bildergebnis für occultation thetis 2007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6" b="37740"/>
          <a:stretch/>
        </p:blipFill>
        <p:spPr bwMode="auto">
          <a:xfrm>
            <a:off x="2051946" y="3397226"/>
            <a:ext cx="5112341" cy="271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680"/>
            <a:ext cx="3816423" cy="284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95536" y="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Sternbedeckung durch Kleinplaneten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047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95536" y="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Sternbedeckung durch Kleinplaneten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D:\Vorträge\Wissenschaftl-Amateure\occ_WolfgangStrickling2007042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081754"/>
            <a:ext cx="3457451" cy="227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434856" y="1052736"/>
            <a:ext cx="2333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 dirty="0">
                <a:solidFill>
                  <a:schemeClr val="bg1">
                    <a:lumMod val="75000"/>
                  </a:schemeClr>
                </a:solidFill>
              </a:rPr>
              <a:t>Sternbedeckung durch (17) Thetis</a:t>
            </a:r>
            <a:endParaRPr lang="de-DE" sz="12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sz="1200" dirty="0" smtClean="0">
                <a:solidFill>
                  <a:schemeClr val="bg1">
                    <a:lumMod val="75000"/>
                  </a:schemeClr>
                </a:solidFill>
              </a:rPr>
              <a:t>Wolfgang </a:t>
            </a:r>
            <a:r>
              <a:rPr lang="de-DE" sz="1200" dirty="0" err="1" smtClean="0">
                <a:solidFill>
                  <a:schemeClr val="bg1">
                    <a:lumMod val="75000"/>
                  </a:schemeClr>
                </a:solidFill>
              </a:rPr>
              <a:t>Strickling</a:t>
            </a:r>
            <a:r>
              <a:rPr lang="de-DE" sz="1200" dirty="0" smtClean="0">
                <a:solidFill>
                  <a:schemeClr val="bg1">
                    <a:lumMod val="75000"/>
                  </a:schemeClr>
                </a:solidFill>
              </a:rPr>
              <a:t> 2007 04 21</a:t>
            </a:r>
            <a:endParaRPr lang="de-DE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2" descr="D:\Vortrag\Veränderlicher\LichtkurveTag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954" y="3581599"/>
            <a:ext cx="5414174" cy="2222844"/>
          </a:xfrm>
          <a:prstGeom prst="rect">
            <a:avLst/>
          </a:prstGeom>
          <a:noFill/>
        </p:spPr>
      </p:pic>
      <p:cxnSp>
        <p:nvCxnSpPr>
          <p:cNvPr id="9" name="Gerade Verbindung mit Pfeil 8"/>
          <p:cNvCxnSpPr/>
          <p:nvPr/>
        </p:nvCxnSpPr>
        <p:spPr>
          <a:xfrm flipV="1">
            <a:off x="4572000" y="4581676"/>
            <a:ext cx="567897" cy="11034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4527254" y="4304677"/>
            <a:ext cx="6928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/>
              <a:t>&gt;20 min</a:t>
            </a:r>
            <a:endParaRPr lang="de-DE" sz="1200" dirty="0"/>
          </a:p>
        </p:txBody>
      </p:sp>
      <p:sp>
        <p:nvSpPr>
          <p:cNvPr id="11" name="Rechteck 10"/>
          <p:cNvSpPr/>
          <p:nvPr/>
        </p:nvSpPr>
        <p:spPr>
          <a:xfrm>
            <a:off x="333100" y="3330497"/>
            <a:ext cx="34351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/>
              <a:t>Für </a:t>
            </a:r>
            <a:r>
              <a:rPr lang="de-DE" sz="1200" dirty="0" err="1" smtClean="0"/>
              <a:t>ca</a:t>
            </a:r>
            <a:r>
              <a:rPr lang="de-DE" sz="1200" dirty="0" smtClean="0"/>
              <a:t> 7s unsichtbar, (17) Thetis hat 100Km </a:t>
            </a:r>
            <a:r>
              <a:rPr lang="de-DE" sz="1200" dirty="0" err="1" smtClean="0"/>
              <a:t>Durchm</a:t>
            </a:r>
            <a:r>
              <a:rPr lang="de-DE" sz="1200" dirty="0" smtClean="0"/>
              <a:t>.</a:t>
            </a:r>
            <a:endParaRPr lang="de-DE" sz="1200" dirty="0"/>
          </a:p>
        </p:txBody>
      </p:sp>
      <p:sp>
        <p:nvSpPr>
          <p:cNvPr id="12" name="Rechteck 11"/>
          <p:cNvSpPr/>
          <p:nvPr/>
        </p:nvSpPr>
        <p:spPr>
          <a:xfrm>
            <a:off x="323528" y="5733256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Gründe dagegen:</a:t>
            </a:r>
          </a:p>
          <a:p>
            <a:r>
              <a:rPr lang="de-DE" sz="1200" dirty="0" smtClean="0"/>
              <a:t>Laut Datenbank befindet sich an dieser Position kein bekannter Kleinplanet -&gt; Verursacht durch einen unbekannten Kleinplaneten?</a:t>
            </a:r>
          </a:p>
          <a:p>
            <a:r>
              <a:rPr lang="de-DE" sz="1200" dirty="0" smtClean="0"/>
              <a:t>Eine 20 minütige Bedeckung entspricht einem Planeten </a:t>
            </a:r>
            <a:r>
              <a:rPr lang="de-DE" sz="1200" dirty="0"/>
              <a:t>in TNO-Abstand </a:t>
            </a:r>
            <a:r>
              <a:rPr lang="de-DE" sz="1200" dirty="0" smtClean="0"/>
              <a:t>mit dem ~doppelten Durchmesser der Erde,</a:t>
            </a:r>
          </a:p>
          <a:p>
            <a:r>
              <a:rPr lang="de-DE" sz="1200" dirty="0" smtClean="0"/>
              <a:t>in MBA-Abstand mit ~einfachem Erddurchmesser  -&gt; SENSATION!</a:t>
            </a:r>
            <a:endParaRPr lang="de-DE" sz="12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081754"/>
            <a:ext cx="4893985" cy="250010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7258830" y="1917412"/>
            <a:ext cx="1561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solidFill>
                  <a:schemeClr val="bg1">
                    <a:lumMod val="50000"/>
                  </a:schemeClr>
                </a:solidFill>
              </a:rPr>
              <a:t>Quelle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: 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. Alvarez-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Candal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et al., 2014, "Stellar occultation by (119951) 2002 KX14 on April 26, 2012", </a:t>
            </a:r>
            <a:r>
              <a:rPr lang="en-US" sz="800" i="1" dirty="0">
                <a:solidFill>
                  <a:schemeClr val="bg1">
                    <a:lumMod val="50000"/>
                  </a:schemeClr>
                </a:solidFill>
              </a:rPr>
              <a:t>A&amp;A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, 571, A48. [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hlinkClick r:id="rId5"/>
              </a:rPr>
              <a:t>Paper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] 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5940152" y="2564904"/>
            <a:ext cx="1246669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6294300" y="2287905"/>
            <a:ext cx="437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/>
              <a:t>20 s</a:t>
            </a:r>
            <a:endParaRPr lang="de-DE" sz="1200" dirty="0"/>
          </a:p>
        </p:txBody>
      </p:sp>
      <p:sp>
        <p:nvSpPr>
          <p:cNvPr id="19" name="Rechteck 18"/>
          <p:cNvSpPr/>
          <p:nvPr/>
        </p:nvSpPr>
        <p:spPr>
          <a:xfrm>
            <a:off x="6372200" y="3581598"/>
            <a:ext cx="25897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Sternbedeckung durch TNO (119951) 2002 </a:t>
            </a:r>
            <a:r>
              <a:rPr lang="de-DE" sz="1400" dirty="0" smtClean="0"/>
              <a:t>KX14, der einen </a:t>
            </a:r>
            <a:r>
              <a:rPr lang="de-DE" sz="1400" dirty="0" smtClean="0">
                <a:solidFill>
                  <a:srgbClr val="FF0000"/>
                </a:solidFill>
              </a:rPr>
              <a:t>Durchmesser von ~500 Km </a:t>
            </a:r>
            <a:r>
              <a:rPr lang="de-DE" sz="1400" dirty="0" smtClean="0"/>
              <a:t>hat.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/>
      <p:bldP spid="1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395536" y="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de-DE" sz="3200" b="1" dirty="0" smtClean="0"/>
              <a:t>UV-</a:t>
            </a:r>
            <a:r>
              <a:rPr lang="de-DE" sz="3200" b="1" dirty="0" err="1" smtClean="0"/>
              <a:t>Ceti</a:t>
            </a:r>
            <a:r>
              <a:rPr lang="de-DE" sz="3200" b="1" dirty="0" smtClean="0"/>
              <a:t>-Stern – </a:t>
            </a:r>
            <a:r>
              <a:rPr kumimoji="0" lang="de-DE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Flare</a:t>
            </a: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-Stern-Veränderlicher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5536" y="778098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200" b="1" dirty="0"/>
              <a:t>UV-</a:t>
            </a:r>
            <a:r>
              <a:rPr lang="de-DE" sz="1200" b="1" dirty="0" err="1"/>
              <a:t>Ceti</a:t>
            </a:r>
            <a:r>
              <a:rPr lang="de-DE" sz="1200" b="1" dirty="0"/>
              <a:t>-Sterne</a:t>
            </a:r>
            <a:r>
              <a:rPr lang="de-DE" sz="1200" dirty="0"/>
              <a:t> (auch </a:t>
            </a:r>
            <a:r>
              <a:rPr lang="de-DE" sz="1200" b="1" dirty="0" err="1"/>
              <a:t>Flare</a:t>
            </a:r>
            <a:r>
              <a:rPr lang="de-DE" sz="1200" b="1" dirty="0"/>
              <a:t>-Sterne</a:t>
            </a:r>
            <a:r>
              <a:rPr lang="de-DE" sz="1200" dirty="0"/>
              <a:t> oder </a:t>
            </a:r>
            <a:r>
              <a:rPr lang="de-DE" sz="1200" b="1" dirty="0"/>
              <a:t>Flackersterne</a:t>
            </a:r>
            <a:r>
              <a:rPr lang="de-DE" sz="1200" dirty="0"/>
              <a:t>, </a:t>
            </a:r>
            <a:r>
              <a:rPr lang="de-DE" sz="1200" dirty="0" smtClean="0"/>
              <a:t>sind </a:t>
            </a:r>
            <a:r>
              <a:rPr lang="de-DE" sz="1200" dirty="0"/>
              <a:t>gekennzeichnet durch das Auftreten von </a:t>
            </a:r>
            <a:r>
              <a:rPr lang="de-DE" sz="1200" dirty="0" err="1" smtClean="0"/>
              <a:t>Flares</a:t>
            </a:r>
            <a:r>
              <a:rPr lang="de-DE" sz="1200" dirty="0" smtClean="0"/>
              <a:t>, eine kurzzeitige </a:t>
            </a:r>
            <a:r>
              <a:rPr lang="de-DE" sz="1200" dirty="0"/>
              <a:t>F</a:t>
            </a:r>
            <a:r>
              <a:rPr lang="de-DE" sz="1200" dirty="0" smtClean="0"/>
              <a:t>reisetzungen </a:t>
            </a:r>
            <a:r>
              <a:rPr lang="de-DE" sz="1200" dirty="0"/>
              <a:t>großer </a:t>
            </a:r>
            <a:r>
              <a:rPr lang="de-DE" sz="1200" dirty="0" smtClean="0"/>
              <a:t>Energiemengen. Die </a:t>
            </a:r>
            <a:r>
              <a:rPr lang="de-DE" sz="1200" dirty="0"/>
              <a:t>stellaren </a:t>
            </a:r>
            <a:r>
              <a:rPr lang="de-DE" sz="1200" dirty="0" err="1"/>
              <a:t>Flares</a:t>
            </a:r>
            <a:r>
              <a:rPr lang="de-DE" sz="1200" dirty="0"/>
              <a:t> entsprechen den Sonneneruptionen in Bezug auf ihre </a:t>
            </a:r>
            <a:r>
              <a:rPr lang="de-DE" sz="1200" dirty="0" smtClean="0"/>
              <a:t>Entstehung, sind also magnetischen </a:t>
            </a:r>
            <a:r>
              <a:rPr lang="de-DE" sz="1200" dirty="0"/>
              <a:t>Kurzschlüssen der stellaren Feldlinien in der </a:t>
            </a:r>
            <a:r>
              <a:rPr lang="de-DE" sz="1200" dirty="0" smtClean="0"/>
              <a:t>Sternkorona. </a:t>
            </a:r>
            <a:r>
              <a:rPr lang="de-DE" sz="1200" dirty="0"/>
              <a:t>Die meisten dieser Sterne haben eine Masse zwischen 0,08 und 0,5 Sonnenmassen und sind </a:t>
            </a:r>
            <a:r>
              <a:rPr lang="de-DE" sz="1200" dirty="0" smtClean="0"/>
              <a:t>Rote Zwergsterne. </a:t>
            </a:r>
            <a:endParaRPr lang="de-DE" sz="12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2862000" cy="234888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67544" y="4149080"/>
            <a:ext cx="206979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/>
              <a:t>Flare</a:t>
            </a:r>
            <a:r>
              <a:rPr lang="de-DE" sz="900" dirty="0"/>
              <a:t> auf der Sonnenoberfläche </a:t>
            </a:r>
            <a:r>
              <a:rPr lang="fr-FR" sz="900" dirty="0" smtClean="0"/>
              <a:t>© </a:t>
            </a:r>
            <a:r>
              <a:rPr lang="fr-FR" sz="900" dirty="0"/>
              <a:t>NASA</a:t>
            </a:r>
            <a:endParaRPr lang="de-DE" sz="9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7657" r="27951" b="27214"/>
          <a:stretch/>
        </p:blipFill>
        <p:spPr>
          <a:xfrm>
            <a:off x="3473560" y="1862174"/>
            <a:ext cx="5151576" cy="3285472"/>
          </a:xfrm>
          <a:prstGeom prst="rect">
            <a:avLst/>
          </a:prstGeom>
        </p:spPr>
      </p:pic>
      <p:pic>
        <p:nvPicPr>
          <p:cNvPr id="10" name="Picture 2" descr="D:\Vortrag\Veränderlicher\LichtkurveTag1.png"/>
          <p:cNvPicPr>
            <a:picLocks noChangeAspect="1" noChangeArrowheads="1"/>
          </p:cNvPicPr>
          <p:nvPr/>
        </p:nvPicPr>
        <p:blipFill rotWithShape="1">
          <a:blip r:embed="rId4" cstate="print"/>
          <a:srcRect b="17391"/>
          <a:stretch/>
        </p:blipFill>
        <p:spPr bwMode="auto">
          <a:xfrm>
            <a:off x="3782485" y="2492896"/>
            <a:ext cx="3021763" cy="2736304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266836" y="5445224"/>
            <a:ext cx="84096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/>
              <a:t>Gründe dagegen</a:t>
            </a:r>
            <a:r>
              <a:rPr lang="de-DE" dirty="0" smtClean="0"/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e-DE" sz="1400" dirty="0" smtClean="0"/>
              <a:t>Passt </a:t>
            </a:r>
            <a:r>
              <a:rPr lang="de-DE" sz="1400" dirty="0"/>
              <a:t>nicht zu unserer Lichtkurve -&gt; </a:t>
            </a:r>
            <a:r>
              <a:rPr lang="de-DE" sz="1400" dirty="0" smtClean="0"/>
              <a:t> </a:t>
            </a:r>
            <a:r>
              <a:rPr lang="de-DE" sz="1400" dirty="0" err="1" smtClean="0"/>
              <a:t>Flare</a:t>
            </a:r>
            <a:r>
              <a:rPr lang="de-DE" sz="1400" dirty="0" smtClean="0"/>
              <a:t>-Sterne haben einen sehr steilen Helligkeitsanstieg und ein kurzes Maximum. In </a:t>
            </a:r>
            <a:r>
              <a:rPr lang="de-DE" sz="1400" dirty="0"/>
              <a:t>der Abklingphase </a:t>
            </a:r>
            <a:r>
              <a:rPr lang="de-DE" sz="1400" dirty="0" smtClean="0"/>
              <a:t>gibt es keine extreme Helligkeitssprünge.</a:t>
            </a:r>
            <a:endParaRPr lang="de-DE" sz="1400" dirty="0"/>
          </a:p>
        </p:txBody>
      </p:sp>
      <p:sp>
        <p:nvSpPr>
          <p:cNvPr id="13" name="Rechteck 12"/>
          <p:cNvSpPr/>
          <p:nvPr/>
        </p:nvSpPr>
        <p:spPr>
          <a:xfrm>
            <a:off x="6476871" y="5158778"/>
            <a:ext cx="2389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Verlauf der Lichtkurve </a:t>
            </a:r>
            <a:r>
              <a:rPr lang="de-DE" sz="1200" b="1" dirty="0">
                <a:solidFill>
                  <a:srgbClr val="FF0000"/>
                </a:solidFill>
              </a:rPr>
              <a:t>unseres </a:t>
            </a:r>
            <a:r>
              <a:rPr lang="de-DE" sz="1200" b="1" dirty="0" smtClean="0">
                <a:solidFill>
                  <a:srgbClr val="FF0000"/>
                </a:solidFill>
              </a:rPr>
              <a:t>Objektes im gleichen Maßstab 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443894" y="5158777"/>
            <a:ext cx="28562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/>
              <a:t>Quelle: </a:t>
            </a:r>
            <a:r>
              <a:rPr lang="de-DE" sz="900" dirty="0" err="1"/>
              <a:t>Apitzsch</a:t>
            </a:r>
            <a:r>
              <a:rPr lang="de-DE" sz="900" dirty="0"/>
              <a:t> R. et all, 2MASS J04212237+2605212 ist wahrscheinlich ein neuer UV-</a:t>
            </a:r>
            <a:r>
              <a:rPr lang="de-DE" sz="900" dirty="0" err="1"/>
              <a:t>Ceti</a:t>
            </a:r>
            <a:r>
              <a:rPr lang="de-DE" sz="900" dirty="0"/>
              <a:t>-Stern, BAV Rundbrief 2016,  2016BAVSR..65a...8A 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6228184" y="4107543"/>
            <a:ext cx="1152128" cy="10401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4785126" y="2234497"/>
            <a:ext cx="2886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Amateurentdeckung von Rolf </a:t>
            </a:r>
            <a:r>
              <a:rPr lang="de-DE" sz="12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Apitzsch</a:t>
            </a:r>
            <a:r>
              <a:rPr lang="de-DE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heißt inzwischen V1421 </a:t>
            </a:r>
            <a:r>
              <a:rPr lang="de-DE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Tau</a:t>
            </a:r>
          </a:p>
        </p:txBody>
      </p:sp>
      <p:sp>
        <p:nvSpPr>
          <p:cNvPr id="15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95536" y="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Bedeckungsveränderlicher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08720"/>
            <a:ext cx="2232248" cy="17687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26" y="1196752"/>
            <a:ext cx="2491746" cy="196726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67544" y="588469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Ein </a:t>
            </a:r>
            <a:r>
              <a:rPr lang="de-DE" sz="1400" b="1" dirty="0"/>
              <a:t>bedeckungsveränderlicher</a:t>
            </a:r>
            <a:r>
              <a:rPr lang="de-DE" sz="1400" dirty="0"/>
              <a:t> Stern ist ein Doppelsternsystem, dessen Bahn so im Raum liegt, dass sich die beiden Sterne von der Erde aus gesehen </a:t>
            </a:r>
            <a:r>
              <a:rPr lang="de-DE" sz="1400" b="1" dirty="0"/>
              <a:t>periodisch</a:t>
            </a:r>
            <a:r>
              <a:rPr lang="de-DE" sz="1400" dirty="0"/>
              <a:t> verdecken.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3" y="3144752"/>
            <a:ext cx="4320480" cy="210502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419872" y="1340768"/>
            <a:ext cx="25202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Simulationen</a:t>
            </a:r>
          </a:p>
          <a:p>
            <a:r>
              <a:rPr lang="de-DE" sz="1400" dirty="0"/>
              <a:t>Der Kleiner Stern kann auch der Hellere sein und umgekehrt.</a:t>
            </a:r>
          </a:p>
          <a:p>
            <a:endParaRPr lang="de-DE" sz="1400" dirty="0" smtClean="0"/>
          </a:p>
          <a:p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49" y="2718493"/>
            <a:ext cx="2466659" cy="2649374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12943" y="5157192"/>
            <a:ext cx="853552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400" dirty="0" smtClean="0">
                <a:solidFill>
                  <a:srgbClr val="FF0000"/>
                </a:solidFill>
              </a:rPr>
              <a:t>Bemerkung</a:t>
            </a:r>
            <a:r>
              <a:rPr lang="de-DE" sz="1400" dirty="0" smtClean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/>
              <a:t>Lichtkurven von Bedeckungsveränderlichen sind sehr vielfältig, sie sehen je nach Größe der Komponenten und der </a:t>
            </a:r>
            <a:r>
              <a:rPr lang="de-DE" sz="1400" dirty="0" smtClean="0"/>
              <a:t>Umlaufzeiten </a:t>
            </a:r>
            <a:r>
              <a:rPr lang="de-DE" sz="1400" dirty="0"/>
              <a:t>unterschiedlich aus. Je kleiner das bedeckte Objekt und je größer der Helligkeitsunterschied zwischen den Objekten umso schneller und größer fällt der Helligkeitssprung aus</a:t>
            </a:r>
            <a:r>
              <a:rPr lang="de-DE" sz="14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 smtClean="0"/>
              <a:t>Der </a:t>
            </a:r>
            <a:r>
              <a:rPr lang="de-DE" sz="1400" dirty="0"/>
              <a:t>k</a:t>
            </a:r>
            <a:r>
              <a:rPr lang="de-DE" sz="1400" dirty="0" smtClean="0"/>
              <a:t>leinere Stern kann auch der hellere sein und umgekehrt.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400" dirty="0"/>
              <a:t>Online-Simulator für Bedeckungsveränderliche: </a:t>
            </a:r>
            <a:r>
              <a:rPr lang="de-DE" sz="1400" dirty="0">
                <a:hlinkClick r:id="rId6"/>
              </a:rPr>
              <a:t>https://astro.unl.edu/naap/ebs/animations/ebs.html</a:t>
            </a:r>
            <a:endParaRPr lang="de-DE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sp>
        <p:nvSpPr>
          <p:cNvPr id="14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39552" y="5589240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>
                <a:solidFill>
                  <a:srgbClr val="FF0000"/>
                </a:solidFill>
              </a:rPr>
              <a:t>Gründe</a:t>
            </a:r>
            <a:r>
              <a:rPr lang="de-DE" dirty="0"/>
              <a:t> </a:t>
            </a:r>
            <a:r>
              <a:rPr lang="de-DE" dirty="0" smtClean="0">
                <a:solidFill>
                  <a:srgbClr val="FF0000"/>
                </a:solidFill>
              </a:rPr>
              <a:t>dafür</a:t>
            </a:r>
            <a:r>
              <a:rPr lang="de-DE" dirty="0" smtClean="0"/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e-DE" sz="1400" dirty="0" smtClean="0"/>
              <a:t>Passt zu </a:t>
            </a:r>
            <a:r>
              <a:rPr lang="de-DE" sz="1400" dirty="0"/>
              <a:t>unserer Lichtkurve -&gt; </a:t>
            </a:r>
            <a:r>
              <a:rPr lang="de-DE" sz="1400" dirty="0" smtClean="0"/>
              <a:t>Schnelle Helligkeitssprünge sind aufgrund von Bedeckungen möglich !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e-DE" sz="1400" dirty="0" smtClean="0"/>
              <a:t>Je kleiner das bedeckte Objekt und je schneller die Umlaufzeit umso schneller der Helligkeitseinbruch.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e-DE" sz="1400" dirty="0" smtClean="0"/>
              <a:t>Je </a:t>
            </a:r>
            <a:r>
              <a:rPr lang="de-DE" sz="1400" dirty="0"/>
              <a:t>größer der Helligkeitsunterschied zwischen den Objekten </a:t>
            </a:r>
            <a:r>
              <a:rPr lang="de-DE" sz="1400" dirty="0" smtClean="0"/>
              <a:t>umso tiefer der Helligkeitssprung.</a:t>
            </a:r>
            <a:endParaRPr lang="de-DE" sz="1400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395536" y="-99392"/>
            <a:ext cx="8229600" cy="771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de-DE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Dunkle Komponente bedeckt </a:t>
            </a:r>
            <a:r>
              <a:rPr lang="de-DE" sz="3200" b="1" dirty="0" smtClean="0"/>
              <a:t>Weißen Zwergstern 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51" y="531490"/>
            <a:ext cx="7037361" cy="469157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55777" y="5262299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</a:rPr>
              <a:t>Bedeckung eines Weißen-Zwergsterns durch einen dunkleren Begleitstern, </a:t>
            </a:r>
            <a:r>
              <a:rPr lang="de-DE" sz="1200" dirty="0">
                <a:solidFill>
                  <a:srgbClr val="000000"/>
                </a:solidFill>
              </a:rPr>
              <a:t>aufgenommen am ELP 1,0 m. </a:t>
            </a:r>
            <a:r>
              <a:rPr lang="de-DE" sz="1200" dirty="0" smtClean="0">
                <a:solidFill>
                  <a:srgbClr val="000000"/>
                </a:solidFill>
              </a:rPr>
              <a:t>Belichtungszeit 60 s. </a:t>
            </a:r>
            <a:r>
              <a:rPr lang="de-DE" sz="1200" dirty="0" smtClean="0">
                <a:solidFill>
                  <a:schemeClr val="bg1">
                    <a:lumMod val="65000"/>
                  </a:schemeClr>
                </a:solidFill>
              </a:rPr>
              <a:t>Quelle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: Brown T.M. et all, Las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Cumbres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Observatory Global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Telescope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Network, arXiv:1305.2437</a:t>
            </a:r>
          </a:p>
          <a:p>
            <a:endParaRPr lang="de-DE" sz="1200" dirty="0"/>
          </a:p>
        </p:txBody>
      </p:sp>
      <p:pic>
        <p:nvPicPr>
          <p:cNvPr id="13" name="Picture 2" descr="D:\Vortrag\Veränderlicher\LichtkurveTag1.png"/>
          <p:cNvPicPr>
            <a:picLocks noChangeAspect="1" noChangeArrowheads="1"/>
          </p:cNvPicPr>
          <p:nvPr/>
        </p:nvPicPr>
        <p:blipFill rotWithShape="1">
          <a:blip r:embed="rId3" cstate="print"/>
          <a:srcRect l="1064" t="12060" r="-1" b="9551"/>
          <a:stretch/>
        </p:blipFill>
        <p:spPr bwMode="auto">
          <a:xfrm>
            <a:off x="467544" y="836712"/>
            <a:ext cx="6702685" cy="4680520"/>
          </a:xfrm>
          <a:prstGeom prst="rect">
            <a:avLst/>
          </a:prstGeom>
          <a:noFill/>
        </p:spPr>
      </p:pic>
      <p:sp>
        <p:nvSpPr>
          <p:cNvPr id="14" name="Rechteck 13"/>
          <p:cNvSpPr/>
          <p:nvPr/>
        </p:nvSpPr>
        <p:spPr>
          <a:xfrm>
            <a:off x="3131840" y="3896344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Verlauf der Lichtkurve </a:t>
            </a:r>
            <a:r>
              <a:rPr lang="de-DE" sz="1200" b="1" dirty="0">
                <a:solidFill>
                  <a:srgbClr val="FF0000"/>
                </a:solidFill>
              </a:rPr>
              <a:t>unseres </a:t>
            </a:r>
            <a:r>
              <a:rPr lang="de-DE" sz="1200" b="1" dirty="0" smtClean="0">
                <a:solidFill>
                  <a:srgbClr val="FF0000"/>
                </a:solidFill>
              </a:rPr>
              <a:t>Objektes im gleichen Maßstab </a:t>
            </a:r>
            <a:endParaRPr lang="de-DE" sz="1200" b="1" dirty="0">
              <a:solidFill>
                <a:srgbClr val="FF0000"/>
              </a:solidFill>
            </a:endParaRPr>
          </a:p>
        </p:txBody>
      </p:sp>
      <p:cxnSp>
        <p:nvCxnSpPr>
          <p:cNvPr id="15" name="Gerade Verbindung mit Pfeil 14"/>
          <p:cNvCxnSpPr/>
          <p:nvPr/>
        </p:nvCxnSpPr>
        <p:spPr>
          <a:xfrm flipV="1">
            <a:off x="5148064" y="3320281"/>
            <a:ext cx="504057" cy="5760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5737217" y="3167106"/>
            <a:ext cx="927937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5737217" y="2578266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30 min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 rot="19780439">
            <a:off x="666663" y="3689571"/>
            <a:ext cx="2448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smtClean="0">
                <a:solidFill>
                  <a:srgbClr val="FFC000"/>
                </a:solidFill>
              </a:rPr>
              <a:t>Bingo !</a:t>
            </a:r>
            <a:endParaRPr lang="de-DE" sz="6000" dirty="0">
              <a:solidFill>
                <a:srgbClr val="FFC000"/>
              </a:solidFill>
            </a:endParaRPr>
          </a:p>
        </p:txBody>
      </p:sp>
      <p:sp>
        <p:nvSpPr>
          <p:cNvPr id="12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4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260648"/>
            <a:ext cx="9144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dirty="0" smtClean="0">
                <a:latin typeface="+mj-lt"/>
                <a:ea typeface="+mj-ea"/>
                <a:cs typeface="+mj-cs"/>
              </a:rPr>
              <a:t> Datenbank-Suche nach bekannten Veränderlichen Sternen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51520" y="1124744"/>
            <a:ext cx="41144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Variable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Star Index (VSX) der American Association of Variable Star Observers (AAVSO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). Der AAVSO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ist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die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weltweit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größte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Vereinigung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von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Veränderlichen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Beobachter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Amateure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).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Variable Star Index (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VSX): </a:t>
            </a:r>
          </a:p>
          <a:p>
            <a:pPr algn="just"/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hlinkClick r:id="rId2"/>
              </a:rPr>
              <a:t>https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hlinkClick r:id="rId2"/>
              </a:rPr>
              <a:t>://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hlinkClick r:id="rId2"/>
              </a:rPr>
              <a:t>www.aavso.org/vsx/index.php?view=search.top</a:t>
            </a:r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de-DE" sz="12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10251" r="63200" b="5576"/>
          <a:stretch/>
        </p:blipFill>
        <p:spPr>
          <a:xfrm>
            <a:off x="4545508" y="836712"/>
            <a:ext cx="4418980" cy="568863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196008" y="4473987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Auf „More“ drücken, damit man das Feld „Position“ angezeigt bekommt.</a:t>
            </a:r>
            <a:endParaRPr lang="de-DE" sz="1200" b="1" dirty="0">
              <a:solidFill>
                <a:srgbClr val="FF0000"/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3275856" y="3789040"/>
            <a:ext cx="2088232" cy="10081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3275856" y="5013176"/>
            <a:ext cx="1296144" cy="4315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95536" y="116632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dirty="0" smtClean="0">
                <a:latin typeface="+mj-lt"/>
                <a:ea typeface="+mj-ea"/>
                <a:cs typeface="+mj-cs"/>
              </a:rPr>
              <a:t>Nicht auf die faule Haut legen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11560" y="1719972"/>
            <a:ext cx="1656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1200" b="1" dirty="0" smtClean="0"/>
          </a:p>
          <a:p>
            <a:r>
              <a:rPr lang="de-DE" sz="1200" b="1" dirty="0" smtClean="0"/>
              <a:t>Suche </a:t>
            </a:r>
            <a:r>
              <a:rPr lang="de-DE" sz="1200" b="1" dirty="0"/>
              <a:t>in </a:t>
            </a:r>
            <a:r>
              <a:rPr lang="de-DE" sz="1200" b="1" dirty="0" smtClean="0"/>
              <a:t>Datenbanken</a:t>
            </a:r>
          </a:p>
          <a:p>
            <a:endParaRPr lang="de-DE" sz="1200" dirty="0"/>
          </a:p>
        </p:txBody>
      </p:sp>
      <p:sp>
        <p:nvSpPr>
          <p:cNvPr id="7" name="Rechteck 6"/>
          <p:cNvSpPr/>
          <p:nvPr/>
        </p:nvSpPr>
        <p:spPr>
          <a:xfrm>
            <a:off x="6660232" y="1647964"/>
            <a:ext cx="22854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1200" b="1" dirty="0" smtClean="0"/>
          </a:p>
          <a:p>
            <a:r>
              <a:rPr lang="de-DE" sz="1200" b="1" dirty="0" smtClean="0"/>
              <a:t>Objekt </a:t>
            </a:r>
            <a:r>
              <a:rPr lang="de-DE" sz="1200" b="1" dirty="0"/>
              <a:t>weiterhin oft Beobachten</a:t>
            </a:r>
            <a:endParaRPr lang="de-DE" sz="1200" dirty="0"/>
          </a:p>
        </p:txBody>
      </p:sp>
      <p:sp>
        <p:nvSpPr>
          <p:cNvPr id="8" name="Rechteck 7"/>
          <p:cNvSpPr/>
          <p:nvPr/>
        </p:nvSpPr>
        <p:spPr>
          <a:xfrm>
            <a:off x="539552" y="593998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539552" y="4653136"/>
            <a:ext cx="200182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 smtClean="0"/>
              <a:t>Digitized</a:t>
            </a:r>
            <a:r>
              <a:rPr lang="de-DE" sz="1200" dirty="0" smtClean="0"/>
              <a:t> Sky Surveys : </a:t>
            </a:r>
            <a:r>
              <a:rPr lang="de-DE" sz="1200" dirty="0" smtClean="0">
                <a:hlinkClick r:id="rId2"/>
              </a:rPr>
              <a:t>https://archive.eso.org/dss/dss</a:t>
            </a:r>
            <a:endParaRPr lang="de-DE" sz="1200" dirty="0" smtClean="0"/>
          </a:p>
          <a:p>
            <a:r>
              <a:rPr lang="de-DE" sz="1200" dirty="0" smtClean="0"/>
              <a:t>Sloan Digital Sky Survey SDSS: </a:t>
            </a:r>
            <a:r>
              <a:rPr lang="de-DE" sz="1200" dirty="0" smtClean="0">
                <a:hlinkClick r:id="rId3"/>
              </a:rPr>
              <a:t>http://skyserver.sdss.org/dr15/en/tools/search/IQS.aspx</a:t>
            </a:r>
            <a:endParaRPr lang="de-DE" sz="1200" dirty="0" smtClean="0"/>
          </a:p>
          <a:p>
            <a:r>
              <a:rPr lang="de-DE" sz="1200" dirty="0" err="1" smtClean="0"/>
              <a:t>DECam</a:t>
            </a:r>
            <a:r>
              <a:rPr lang="de-DE" sz="1200" dirty="0" smtClean="0"/>
              <a:t> </a:t>
            </a:r>
            <a:r>
              <a:rPr lang="de-DE" sz="1200" dirty="0" err="1" smtClean="0"/>
              <a:t>legacy</a:t>
            </a:r>
            <a:r>
              <a:rPr lang="de-DE" sz="1200" dirty="0" smtClean="0"/>
              <a:t> </a:t>
            </a:r>
            <a:r>
              <a:rPr lang="de-DE" sz="1200" dirty="0" err="1" smtClean="0"/>
              <a:t>survey</a:t>
            </a:r>
            <a:r>
              <a:rPr lang="de-DE" sz="1200" dirty="0" smtClean="0"/>
              <a:t>  </a:t>
            </a:r>
            <a:r>
              <a:rPr lang="de-DE" sz="1200" dirty="0" smtClean="0">
                <a:hlinkClick r:id="rId4"/>
              </a:rPr>
              <a:t>https://datalab.noao.edu/discovery.php</a:t>
            </a:r>
            <a:endParaRPr lang="de-DE" sz="1200" dirty="0" smtClean="0"/>
          </a:p>
          <a:p>
            <a:r>
              <a:rPr lang="de-DE" sz="1200" dirty="0" smtClean="0"/>
              <a:t>The Catalina Surveys Data Release 2 (CSDR2) </a:t>
            </a:r>
            <a:r>
              <a:rPr lang="de-DE" sz="1200" dirty="0" smtClean="0">
                <a:hlinkClick r:id="rId5"/>
              </a:rPr>
              <a:t>http://nesssi.cacr.caltech.edu/DataRelease/</a:t>
            </a:r>
            <a:endParaRPr lang="de-DE" sz="1200" dirty="0" smtClean="0"/>
          </a:p>
          <a:p>
            <a:r>
              <a:rPr lang="de-DE" sz="1200" dirty="0" smtClean="0"/>
              <a:t>Sky </a:t>
            </a:r>
            <a:r>
              <a:rPr lang="de-DE" sz="1200" dirty="0" err="1" smtClean="0"/>
              <a:t>Patrol</a:t>
            </a:r>
            <a:r>
              <a:rPr lang="de-DE" sz="1200" dirty="0" smtClean="0"/>
              <a:t> All-Sky </a:t>
            </a:r>
            <a:r>
              <a:rPr lang="de-DE" sz="1200" dirty="0" err="1" smtClean="0"/>
              <a:t>Automated</a:t>
            </a:r>
            <a:r>
              <a:rPr lang="de-DE" sz="1200" dirty="0" smtClean="0"/>
              <a:t> Survey </a:t>
            </a:r>
            <a:r>
              <a:rPr lang="de-DE" sz="1200" dirty="0" err="1" smtClean="0"/>
              <a:t>for</a:t>
            </a:r>
            <a:r>
              <a:rPr lang="de-DE" sz="1200" dirty="0" smtClean="0"/>
              <a:t> Supernovae  </a:t>
            </a:r>
            <a:r>
              <a:rPr lang="de-DE" sz="1200" dirty="0" smtClean="0">
                <a:hlinkClick r:id="rId6"/>
              </a:rPr>
              <a:t>https://asas-sn.osu.edu/</a:t>
            </a:r>
            <a:endParaRPr lang="de-DE" sz="1200" dirty="0" smtClean="0"/>
          </a:p>
          <a:p>
            <a:r>
              <a:rPr lang="de-DE" sz="1200" dirty="0" smtClean="0"/>
              <a:t>PanSTARRS-1 Image Access  </a:t>
            </a:r>
            <a:r>
              <a:rPr lang="de-DE" sz="1200" dirty="0" smtClean="0">
                <a:hlinkClick r:id="rId7"/>
              </a:rPr>
              <a:t>https://ps1images.stsci.edu/cgi-bin/ps1cutouts</a:t>
            </a:r>
            <a:endParaRPr lang="de-DE" sz="1200" dirty="0" smtClean="0"/>
          </a:p>
          <a:p>
            <a:r>
              <a:rPr lang="de-DE" sz="1200" dirty="0" err="1" smtClean="0"/>
              <a:t>ESASky</a:t>
            </a:r>
            <a:r>
              <a:rPr lang="de-DE" sz="1200" dirty="0" smtClean="0"/>
              <a:t> </a:t>
            </a:r>
            <a:r>
              <a:rPr lang="de-DE" sz="1200" dirty="0" smtClean="0">
                <a:hlinkClick r:id="rId8"/>
              </a:rPr>
              <a:t>http://sky.esa.int</a:t>
            </a:r>
            <a:endParaRPr lang="de-DE" sz="1200" dirty="0" smtClean="0"/>
          </a:p>
          <a:p>
            <a:endParaRPr lang="de-DE" sz="1200" dirty="0" smtClean="0"/>
          </a:p>
          <a:p>
            <a:endParaRPr lang="de-DE" sz="1200" dirty="0" smtClean="0"/>
          </a:p>
          <a:p>
            <a:endParaRPr lang="de-DE" sz="1200" dirty="0" smtClean="0"/>
          </a:p>
          <a:p>
            <a:endParaRPr lang="de-DE" sz="1200" dirty="0" smtClean="0"/>
          </a:p>
          <a:p>
            <a:r>
              <a:rPr lang="de-DE" sz="1200" dirty="0" smtClean="0"/>
              <a:t> </a:t>
            </a:r>
            <a:endParaRPr lang="de-DE" sz="1200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611560" y="2214736"/>
            <a:ext cx="136815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6948264" y="2142728"/>
            <a:ext cx="136815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251520" y="2440052"/>
            <a:ext cx="1882552" cy="2620888"/>
          </a:xfrm>
        </p:spPr>
        <p:txBody>
          <a:bodyPr>
            <a:normAutofit/>
          </a:bodyPr>
          <a:lstStyle/>
          <a:p>
            <a:r>
              <a:rPr lang="de-DE" sz="1200" dirty="0" smtClean="0"/>
              <a:t>Befindet sich an der Position ein bekanntes Objekt</a:t>
            </a:r>
          </a:p>
          <a:p>
            <a:r>
              <a:rPr lang="de-DE" sz="1200" dirty="0" smtClean="0"/>
              <a:t>Welche Helligkeit hatte das Objekt damals </a:t>
            </a:r>
            <a:endParaRPr lang="de-DE" sz="1200" dirty="0"/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6732240" y="2359421"/>
            <a:ext cx="2411760" cy="2653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War das ein einmaliges Ereignis oder hat es eine Periodizität?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sz="1200" dirty="0" smtClean="0"/>
              <a:t>Sehen die anderen Ereignisse ähnlich aus?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1628800"/>
            <a:ext cx="451281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2"/>
          <p:cNvSpPr/>
          <p:nvPr/>
        </p:nvSpPr>
        <p:spPr>
          <a:xfrm>
            <a:off x="631917" y="1052736"/>
            <a:ext cx="8336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Unser Objekt ist ein Bedeckungsveränderlicher </a:t>
            </a:r>
          </a:p>
          <a:p>
            <a:r>
              <a:rPr lang="de-DE" sz="1400" dirty="0" smtClean="0">
                <a:solidFill>
                  <a:srgbClr val="FF0000"/>
                </a:solidFill>
              </a:rPr>
              <a:t>-&gt; Weitere Beobachtungen unbedingt nötig, um die Periode der Bedeckung zu ermitteln. 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4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299145" y="4119463"/>
            <a:ext cx="9925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Grafik: 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Schwab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E.</a:t>
            </a:r>
            <a:endParaRPr lang="de-DE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78098"/>
          </a:xfrm>
        </p:spPr>
        <p:txBody>
          <a:bodyPr>
            <a:normAutofit/>
          </a:bodyPr>
          <a:lstStyle/>
          <a:p>
            <a:r>
              <a:rPr lang="de-DE" sz="3200" b="1" dirty="0" smtClean="0"/>
              <a:t>Eine weitere Bedeckung </a:t>
            </a:r>
            <a:r>
              <a:rPr lang="de-DE" sz="3200" b="1" dirty="0"/>
              <a:t>erwischt !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4687"/>
          <a:stretch/>
        </p:blipFill>
        <p:spPr bwMode="auto">
          <a:xfrm>
            <a:off x="1259632" y="2636912"/>
            <a:ext cx="4392488" cy="182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692697"/>
            <a:ext cx="4512819" cy="181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259632" y="389298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chemeClr val="bg1">
                    <a:lumMod val="50000"/>
                  </a:schemeClr>
                </a:solidFill>
              </a:rPr>
              <a:t>Erwin Schwab</a:t>
            </a:r>
          </a:p>
          <a:p>
            <a:r>
              <a:rPr lang="de-DE" sz="1000" dirty="0" err="1" smtClean="0">
                <a:solidFill>
                  <a:schemeClr val="bg1">
                    <a:lumMod val="50000"/>
                  </a:schemeClr>
                </a:solidFill>
              </a:rPr>
              <a:t>Calar</a:t>
            </a:r>
            <a:r>
              <a:rPr lang="de-DE" sz="1000" dirty="0" smtClean="0">
                <a:solidFill>
                  <a:schemeClr val="bg1">
                    <a:lumMod val="50000"/>
                  </a:schemeClr>
                </a:solidFill>
              </a:rPr>
              <a:t> Alto Schmidt Teleskop</a:t>
            </a:r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4716016" y="1628800"/>
            <a:ext cx="0" cy="180020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V="1">
            <a:off x="6012160" y="1628800"/>
            <a:ext cx="0" cy="1800200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4716016" y="2223656"/>
            <a:ext cx="1296144" cy="1"/>
          </a:xfrm>
          <a:prstGeom prst="straightConnector1">
            <a:avLst/>
          </a:prstGeom>
          <a:ln w="41275">
            <a:headEnd type="stealth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4925855" y="1844824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~1h</a:t>
            </a:r>
            <a:endParaRPr lang="de-DE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5372470" y="4016316"/>
            <a:ext cx="1719810" cy="7540"/>
          </a:xfrm>
          <a:prstGeom prst="straightConnector1">
            <a:avLst/>
          </a:prstGeom>
          <a:ln w="41275">
            <a:headEnd type="stealth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6006596" y="3707740"/>
            <a:ext cx="94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Bewölkt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2555776" y="191683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chemeClr val="bg1">
                    <a:lumMod val="50000"/>
                  </a:schemeClr>
                </a:solidFill>
              </a:rPr>
              <a:t>Erwin Schwab</a:t>
            </a:r>
          </a:p>
          <a:p>
            <a:r>
              <a:rPr lang="de-DE" sz="1000" dirty="0" err="1" smtClean="0">
                <a:solidFill>
                  <a:schemeClr val="bg1">
                    <a:lumMod val="50000"/>
                  </a:schemeClr>
                </a:solidFill>
              </a:rPr>
              <a:t>Calar</a:t>
            </a:r>
            <a:r>
              <a:rPr lang="de-DE" sz="1000" dirty="0" smtClean="0">
                <a:solidFill>
                  <a:schemeClr val="bg1">
                    <a:lumMod val="50000"/>
                  </a:schemeClr>
                </a:solidFill>
              </a:rPr>
              <a:t> Alto Schmidt Teleskop</a:t>
            </a:r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83568" y="4437112"/>
            <a:ext cx="74888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Ermittelte Maximal-Periode: 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~2,96 </a:t>
            </a: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Tage </a:t>
            </a:r>
          </a:p>
          <a:p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Möglich 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wären aber auch ganzzahlige Teiler dieser Maximal-Periode, z.B. 1,48 Tage; 0,74 Tage; 0,37 Tage usw. </a:t>
            </a:r>
            <a:endParaRPr lang="de-DE" sz="1100" dirty="0"/>
          </a:p>
        </p:txBody>
      </p:sp>
      <p:sp>
        <p:nvSpPr>
          <p:cNvPr id="21" name="Rechteck 20"/>
          <p:cNvSpPr/>
          <p:nvPr/>
        </p:nvSpPr>
        <p:spPr>
          <a:xfrm>
            <a:off x="2557976" y="764704"/>
            <a:ext cx="1293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26./27. 07. 2019</a:t>
            </a:r>
            <a:endParaRPr lang="de-DE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1223106" y="2693821"/>
            <a:ext cx="1293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rgbClr val="0070C0"/>
                </a:solidFill>
                <a:latin typeface="Arial" panose="020B0604020202020204" pitchFamily="34" charset="0"/>
              </a:rPr>
              <a:t>29./30.</a:t>
            </a:r>
            <a:r>
              <a:rPr lang="de-DE" sz="12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de-DE" sz="1200" dirty="0" smtClean="0">
                <a:solidFill>
                  <a:srgbClr val="0070C0"/>
                </a:solidFill>
                <a:latin typeface="Arial" panose="020B0604020202020204" pitchFamily="34" charset="0"/>
              </a:rPr>
              <a:t>07. 2019</a:t>
            </a:r>
            <a:endParaRPr lang="de-DE" sz="1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205919" y="2492896"/>
            <a:ext cx="1349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Drei Nächte später</a:t>
            </a:r>
            <a:endParaRPr lang="de-DE" sz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4869160"/>
            <a:ext cx="7164288" cy="1444442"/>
          </a:xfrm>
          <a:prstGeom prst="rect">
            <a:avLst/>
          </a:prstGeom>
        </p:spPr>
      </p:pic>
      <p:cxnSp>
        <p:nvCxnSpPr>
          <p:cNvPr id="11" name="Gerader Verbinder 10"/>
          <p:cNvCxnSpPr/>
          <p:nvPr/>
        </p:nvCxnSpPr>
        <p:spPr>
          <a:xfrm>
            <a:off x="732055" y="6309320"/>
            <a:ext cx="383561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>
            <a:off x="1115616" y="6309320"/>
            <a:ext cx="720080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>
            <a:off x="1835696" y="6309320"/>
            <a:ext cx="383561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2219257" y="6309320"/>
            <a:ext cx="720080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2915816" y="6309320"/>
            <a:ext cx="383561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3299377" y="6309320"/>
            <a:ext cx="720080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3995936" y="6309320"/>
            <a:ext cx="383561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4379497" y="6309320"/>
            <a:ext cx="720080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>
            <a:off x="5076056" y="6309320"/>
            <a:ext cx="383561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>
            <a:off x="5459617" y="6309320"/>
            <a:ext cx="720080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>
            <a:off x="6156176" y="6309320"/>
            <a:ext cx="383561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>
            <a:off x="6539737" y="6309320"/>
            <a:ext cx="720080" cy="0"/>
          </a:xfrm>
          <a:prstGeom prst="line">
            <a:avLst/>
          </a:prstGeom>
          <a:ln w="476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7212775" y="6309320"/>
            <a:ext cx="383561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646201" y="6279123"/>
            <a:ext cx="9957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0070C0"/>
                </a:solidFill>
              </a:rPr>
              <a:t>Nacht</a:t>
            </a:r>
            <a:r>
              <a:rPr lang="de-DE" sz="1000" dirty="0" smtClean="0"/>
              <a:t>           </a:t>
            </a:r>
            <a:r>
              <a:rPr lang="de-DE" sz="1000" dirty="0" smtClean="0">
                <a:solidFill>
                  <a:srgbClr val="FFC000"/>
                </a:solidFill>
              </a:rPr>
              <a:t>Tag</a:t>
            </a:r>
            <a:endParaRPr lang="de-DE" sz="1000" dirty="0">
              <a:solidFill>
                <a:srgbClr val="FFC000"/>
              </a:solidFill>
            </a:endParaRPr>
          </a:p>
        </p:txBody>
      </p:sp>
      <p:sp>
        <p:nvSpPr>
          <p:cNvPr id="7168" name="Textfeld 7167"/>
          <p:cNvSpPr txBox="1"/>
          <p:nvPr/>
        </p:nvSpPr>
        <p:spPr>
          <a:xfrm>
            <a:off x="6686604" y="6063099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chemeClr val="bg1">
                    <a:lumMod val="50000"/>
                  </a:schemeClr>
                </a:solidFill>
              </a:rPr>
              <a:t>Original Handskizze</a:t>
            </a:r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8" grpId="0"/>
      <p:bldP spid="71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0"/>
            <a:ext cx="9144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/>
              <a:t>24-Stunden Abdeckung durch weltweit verteilte Observatorien</a:t>
            </a:r>
            <a:endParaRPr lang="de-DE" sz="32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5011" t="13369" r="8540" b="8694"/>
          <a:stretch/>
        </p:blipFill>
        <p:spPr>
          <a:xfrm>
            <a:off x="611560" y="2090238"/>
            <a:ext cx="7704856" cy="393105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67544" y="849486"/>
            <a:ext cx="6120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Paul Breitenstein hat im Rahmen </a:t>
            </a:r>
            <a:r>
              <a:rPr lang="de-DE" dirty="0" smtClean="0"/>
              <a:t>von </a:t>
            </a:r>
            <a:r>
              <a:rPr lang="de-DE" dirty="0"/>
              <a:t>Schulprojekten Zugang zu </a:t>
            </a:r>
            <a:r>
              <a:rPr lang="de-DE" dirty="0" smtClean="0"/>
              <a:t>einem weltweiten </a:t>
            </a:r>
            <a:r>
              <a:rPr lang="de-DE" dirty="0"/>
              <a:t>Netzwerk von </a:t>
            </a:r>
            <a:r>
              <a:rPr lang="de-DE" dirty="0" smtClean="0"/>
              <a:t>Teleskopen, das Las </a:t>
            </a:r>
            <a:r>
              <a:rPr lang="de-DE" dirty="0" err="1"/>
              <a:t>Cumbres</a:t>
            </a:r>
            <a:r>
              <a:rPr lang="de-DE" dirty="0"/>
              <a:t> </a:t>
            </a:r>
            <a:r>
              <a:rPr lang="de-DE" dirty="0" smtClean="0"/>
              <a:t>Observatory</a:t>
            </a:r>
            <a:r>
              <a:rPr lang="de-DE" dirty="0"/>
              <a:t> </a:t>
            </a:r>
            <a:r>
              <a:rPr lang="de-DE" dirty="0" smtClean="0"/>
              <a:t>(LCO)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2" t="8974" r="40280" b="52002"/>
          <a:stretch/>
        </p:blipFill>
        <p:spPr>
          <a:xfrm>
            <a:off x="6732240" y="778097"/>
            <a:ext cx="1368152" cy="1779383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4548510" y="3933056"/>
            <a:ext cx="72008" cy="72008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7740352" y="4085456"/>
            <a:ext cx="72008" cy="72008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7766235" y="3966930"/>
            <a:ext cx="8978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70C0"/>
                </a:solidFill>
              </a:rPr>
              <a:t>Calar</a:t>
            </a:r>
            <a:r>
              <a:rPr lang="de-DE" sz="1400" dirty="0" smtClean="0">
                <a:solidFill>
                  <a:srgbClr val="0070C0"/>
                </a:solidFill>
              </a:rPr>
              <a:t> Alto</a:t>
            </a:r>
            <a:endParaRPr lang="de-DE" sz="1400" dirty="0">
              <a:solidFill>
                <a:srgbClr val="0070C0"/>
              </a:solidFill>
            </a:endParaRPr>
          </a:p>
        </p:txBody>
      </p:sp>
      <p:sp>
        <p:nvSpPr>
          <p:cNvPr id="12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6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-27384"/>
            <a:ext cx="91440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/>
              <a:t>Komet nicht gefunden, dafür Stern „verschwunden“</a:t>
            </a:r>
            <a:endParaRPr lang="de-DE" sz="28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128792" cy="480475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004048" y="3861048"/>
            <a:ext cx="576064" cy="602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/>
          <a:srcRect l="16728" t="50000" r="17570"/>
          <a:stretch/>
        </p:blipFill>
        <p:spPr>
          <a:xfrm>
            <a:off x="-612576" y="6947491"/>
            <a:ext cx="11233248" cy="3457575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rot="-480000">
            <a:off x="1067649" y="3035297"/>
            <a:ext cx="6768752" cy="127824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C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27584" y="5713511"/>
            <a:ext cx="6169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chemeClr val="accent6">
                    <a:lumMod val="75000"/>
                  </a:schemeClr>
                </a:solidFill>
              </a:rPr>
              <a:t>3-Sigma-Wiederentdeckungswahrscheinlichkeit des Kometen </a:t>
            </a:r>
            <a:r>
              <a:rPr lang="de-DE" sz="1400" b="1" dirty="0">
                <a:solidFill>
                  <a:schemeClr val="accent6">
                    <a:lumMod val="75000"/>
                  </a:schemeClr>
                </a:solidFill>
              </a:rPr>
              <a:t>P/2012 K3 (Gibbs)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27584" y="5470131"/>
            <a:ext cx="623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Hohe Sternendichte, da Richtung Milchstraßenzentrum im Sternbild Schütze (Feldgröße:21‘x14‘)</a:t>
            </a:r>
            <a:endParaRPr lang="de-DE" sz="1200" dirty="0"/>
          </a:p>
        </p:txBody>
      </p:sp>
      <p:sp>
        <p:nvSpPr>
          <p:cNvPr id="13" name="Rechteck 12"/>
          <p:cNvSpPr/>
          <p:nvPr/>
        </p:nvSpPr>
        <p:spPr>
          <a:xfrm>
            <a:off x="6876256" y="5490065"/>
            <a:ext cx="1224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Foto:</a:t>
            </a:r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 E. 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Schwab 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/ ESA</a:t>
            </a:r>
            <a:endParaRPr lang="de-DE" sz="900" dirty="0"/>
          </a:p>
        </p:txBody>
      </p:sp>
      <p:sp>
        <p:nvSpPr>
          <p:cNvPr id="14" name="Textfeld 13"/>
          <p:cNvSpPr txBox="1"/>
          <p:nvPr/>
        </p:nvSpPr>
        <p:spPr>
          <a:xfrm>
            <a:off x="827584" y="5949280"/>
            <a:ext cx="3410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Bildausschnitt mit Stern, der „verschwindet“</a:t>
            </a:r>
            <a:endParaRPr lang="de-DE" sz="1400" dirty="0">
              <a:solidFill>
                <a:srgbClr val="FF0000"/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5256076" y="3987532"/>
            <a:ext cx="72008" cy="151656"/>
          </a:xfrm>
          <a:prstGeom prst="straightConnector1">
            <a:avLst/>
          </a:prstGeom>
          <a:ln w="15875">
            <a:solidFill>
              <a:srgbClr val="FF0000"/>
            </a:solidFill>
            <a:headEnd w="lg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72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260648"/>
            <a:ext cx="9144000" cy="33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/>
              <a:t>Finale Lichtkurve</a:t>
            </a:r>
          </a:p>
          <a:p>
            <a:endParaRPr lang="de-DE" sz="28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0"/>
          <a:stretch/>
        </p:blipFill>
        <p:spPr>
          <a:xfrm>
            <a:off x="251520" y="1650866"/>
            <a:ext cx="8708571" cy="432048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51520" y="487160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solidFill>
                  <a:srgbClr val="000000"/>
                </a:solidFill>
              </a:rPr>
              <a:t>Mögliche Perioden 2,96; 1,48; 0,74; </a:t>
            </a:r>
            <a:r>
              <a:rPr lang="de-DE" sz="1600" dirty="0">
                <a:solidFill>
                  <a:srgbClr val="000000"/>
                </a:solidFill>
              </a:rPr>
              <a:t>0,37 </a:t>
            </a:r>
            <a:r>
              <a:rPr lang="de-DE" sz="1600" dirty="0" smtClean="0">
                <a:solidFill>
                  <a:srgbClr val="000000"/>
                </a:solidFill>
              </a:rPr>
              <a:t>Tage. Ergebnis nach drei Monaten mit </a:t>
            </a:r>
            <a:r>
              <a:rPr lang="de-DE" sz="1600" dirty="0" smtClean="0"/>
              <a:t>insgesamt </a:t>
            </a:r>
            <a:r>
              <a:rPr lang="de-DE" sz="1600" dirty="0"/>
              <a:t>46,8 </a:t>
            </a:r>
            <a:r>
              <a:rPr lang="de-DE" sz="1600" dirty="0" smtClean="0"/>
              <a:t>Stunden Beobachtungszeit und über 1500 Einzelaufnahmen: </a:t>
            </a:r>
          </a:p>
          <a:p>
            <a:r>
              <a:rPr lang="de-DE" sz="1600" dirty="0" smtClean="0">
                <a:solidFill>
                  <a:srgbClr val="FF0000"/>
                </a:solidFill>
              </a:rPr>
              <a:t>Bedeckungsperiode: </a:t>
            </a:r>
            <a:r>
              <a:rPr lang="de-DE" sz="1600" b="1" dirty="0" smtClean="0">
                <a:solidFill>
                  <a:srgbClr val="FF0000"/>
                </a:solidFill>
              </a:rPr>
              <a:t>0,36950</a:t>
            </a:r>
            <a:r>
              <a:rPr lang="de-DE" sz="1600" dirty="0" smtClean="0">
                <a:solidFill>
                  <a:srgbClr val="FF0000"/>
                </a:solidFill>
              </a:rPr>
              <a:t> Tage </a:t>
            </a:r>
            <a:r>
              <a:rPr lang="de-DE" sz="1600" dirty="0">
                <a:solidFill>
                  <a:srgbClr val="FF0000"/>
                </a:solidFill>
              </a:rPr>
              <a:t>(</a:t>
            </a:r>
            <a:r>
              <a:rPr lang="de-DE" sz="1600" dirty="0" smtClean="0">
                <a:solidFill>
                  <a:srgbClr val="FF0000"/>
                </a:solidFill>
              </a:rPr>
              <a:t>8,868h) +- </a:t>
            </a:r>
            <a:r>
              <a:rPr lang="de-DE" sz="1600" dirty="0">
                <a:solidFill>
                  <a:srgbClr val="FF0000"/>
                </a:solidFill>
              </a:rPr>
              <a:t>0,00004 Tage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1600" dirty="0" smtClean="0">
                <a:solidFill>
                  <a:srgbClr val="FF0000"/>
                </a:solidFill>
              </a:rPr>
              <a:t>Bedeckungsdauer: 0,5h (30min)</a:t>
            </a:r>
            <a:endParaRPr lang="de-DE" sz="1600" dirty="0">
              <a:solidFill>
                <a:srgbClr val="FF0000"/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539552" y="4581128"/>
            <a:ext cx="8208912" cy="0"/>
          </a:xfrm>
          <a:prstGeom prst="straightConnector1">
            <a:avLst/>
          </a:prstGeom>
          <a:ln w="41275">
            <a:headEnd type="stealth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4925854" y="4283804"/>
            <a:ext cx="2886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0,3695d oder 8,868h</a:t>
            </a:r>
            <a:endParaRPr lang="de-DE" dirty="0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2771800" y="1988840"/>
            <a:ext cx="504056" cy="0"/>
          </a:xfrm>
          <a:prstGeom prst="straightConnector1">
            <a:avLst/>
          </a:prstGeom>
          <a:ln w="41275">
            <a:headEnd type="stealth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2765614" y="1619508"/>
            <a:ext cx="2886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0,5h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467544" y="4782344"/>
            <a:ext cx="21602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©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Schwab E.,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Breitenstein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P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de-DE" sz="900" dirty="0"/>
          </a:p>
        </p:txBody>
      </p:sp>
      <p:sp>
        <p:nvSpPr>
          <p:cNvPr id="14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0"/>
          <a:stretch/>
        </p:blipFill>
        <p:spPr>
          <a:xfrm>
            <a:off x="251520" y="476672"/>
            <a:ext cx="8708571" cy="4320480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539552" y="3717031"/>
            <a:ext cx="8208912" cy="0"/>
          </a:xfrm>
          <a:prstGeom prst="straightConnector1">
            <a:avLst/>
          </a:prstGeom>
          <a:ln w="41275">
            <a:headEnd type="stealth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6221998" y="3356992"/>
            <a:ext cx="2886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0,3695d oder 8,868h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3900197" y="1988839"/>
            <a:ext cx="18959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Ursache dieser </a:t>
            </a:r>
            <a:r>
              <a:rPr lang="de-DE" sz="1200" b="1" dirty="0">
                <a:solidFill>
                  <a:srgbClr val="FF0000"/>
                </a:solidFill>
              </a:rPr>
              <a:t>Schwankung?</a:t>
            </a:r>
          </a:p>
        </p:txBody>
      </p:sp>
      <p:sp>
        <p:nvSpPr>
          <p:cNvPr id="11" name="Rechteck 10"/>
          <p:cNvSpPr/>
          <p:nvPr/>
        </p:nvSpPr>
        <p:spPr>
          <a:xfrm rot="21310536">
            <a:off x="3639579" y="3066770"/>
            <a:ext cx="3384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rgbClr val="92D050"/>
                </a:solidFill>
              </a:rPr>
              <a:t>Ursache dieser Langzeitverfinsterung?</a:t>
            </a:r>
            <a:endParaRPr lang="de-DE" sz="1200" b="1" dirty="0">
              <a:solidFill>
                <a:srgbClr val="92D050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4925854" y="1412776"/>
            <a:ext cx="582250" cy="7920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 rot="21168739">
            <a:off x="2417608" y="2341633"/>
            <a:ext cx="6357574" cy="98152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395535" y="4741981"/>
            <a:ext cx="841607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/>
              <a:t>Antwort vom Fachmann Ulrich Bastian (3.8.2019), ARI-Heidelberg:</a:t>
            </a:r>
          </a:p>
          <a:p>
            <a:r>
              <a:rPr lang="de-DE" sz="1400" dirty="0" smtClean="0"/>
              <a:t>„Das </a:t>
            </a:r>
            <a:r>
              <a:rPr lang="de-DE" sz="1400" dirty="0"/>
              <a:t>ist ja ein Ding</a:t>
            </a:r>
            <a:r>
              <a:rPr lang="de-DE" sz="1400" dirty="0" smtClean="0"/>
              <a:t>! </a:t>
            </a:r>
            <a:r>
              <a:rPr lang="de-DE" sz="1400" dirty="0"/>
              <a:t>W</a:t>
            </a:r>
            <a:r>
              <a:rPr lang="de-DE" sz="1400" dirty="0" smtClean="0"/>
              <a:t>as für </a:t>
            </a:r>
            <a:r>
              <a:rPr lang="de-DE" sz="1400" dirty="0"/>
              <a:t>herrliche Daten! Heutzutage produzieren Amateure massenhaft, wovon wir Profis zu Beginn meiner Karriere nur </a:t>
            </a:r>
            <a:r>
              <a:rPr lang="de-DE" sz="1400" dirty="0" smtClean="0"/>
              <a:t>träumen </a:t>
            </a:r>
            <a:r>
              <a:rPr lang="de-DE" sz="1400" dirty="0"/>
              <a:t>konnten</a:t>
            </a:r>
            <a:r>
              <a:rPr lang="de-DE" sz="1400" dirty="0" smtClean="0"/>
              <a:t>. </a:t>
            </a:r>
            <a:r>
              <a:rPr lang="de-DE" sz="1400" dirty="0"/>
              <a:t>Ich glaube, jetzt sollten wir mal telefonieren</a:t>
            </a:r>
            <a:r>
              <a:rPr lang="de-DE" sz="1400" dirty="0" smtClean="0"/>
              <a:t>.“ </a:t>
            </a:r>
          </a:p>
          <a:p>
            <a:r>
              <a:rPr lang="de-DE" sz="1400" dirty="0" smtClean="0"/>
              <a:t>Ergebnis des </a:t>
            </a:r>
            <a:r>
              <a:rPr lang="de-DE" sz="1400" dirty="0"/>
              <a:t>T</a:t>
            </a:r>
            <a:r>
              <a:rPr lang="de-DE" sz="1400" dirty="0" smtClean="0"/>
              <a:t>elefonats: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Objekt gehört zur seltenen und spannenden Klasse der </a:t>
            </a:r>
            <a:r>
              <a:rPr lang="de-DE" sz="1400" b="1" dirty="0" err="1" smtClean="0"/>
              <a:t>Kataklysmischen</a:t>
            </a:r>
            <a:r>
              <a:rPr lang="de-DE" sz="1400" dirty="0" smtClean="0"/>
              <a:t> </a:t>
            </a:r>
            <a:r>
              <a:rPr lang="de-DE" sz="1400" b="1" dirty="0" smtClean="0"/>
              <a:t>Veränderlichen</a:t>
            </a:r>
            <a:r>
              <a:rPr lang="de-DE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Die sinusähnliche Schwankung ist die Rotationsperiode des Weißen Zwergsterns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Grund der Langzeitverfinsterung könnte eine zeitlich befristete Bildung einer Dunkelwolke oder </a:t>
            </a:r>
            <a:r>
              <a:rPr lang="de-DE" sz="1400" dirty="0" err="1" smtClean="0"/>
              <a:t>Akkretionsscheibe</a:t>
            </a:r>
            <a:r>
              <a:rPr lang="de-DE" sz="1400" dirty="0" smtClean="0"/>
              <a:t> sein.</a:t>
            </a:r>
            <a:endParaRPr lang="de-DE" sz="1400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0" y="44624"/>
            <a:ext cx="9144000" cy="87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1" dirty="0" smtClean="0"/>
              <a:t>Veränderlichen-Typ und Details</a:t>
            </a:r>
          </a:p>
          <a:p>
            <a:endParaRPr lang="de-DE" sz="2400" b="1" dirty="0"/>
          </a:p>
        </p:txBody>
      </p:sp>
      <p:sp>
        <p:nvSpPr>
          <p:cNvPr id="14" name="Rechteck 13"/>
          <p:cNvSpPr/>
          <p:nvPr/>
        </p:nvSpPr>
        <p:spPr>
          <a:xfrm>
            <a:off x="539552" y="3429000"/>
            <a:ext cx="21602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©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Schwab E.,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Breitenstein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P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de-DE" sz="900" dirty="0"/>
          </a:p>
        </p:txBody>
      </p:sp>
      <p:sp>
        <p:nvSpPr>
          <p:cNvPr id="15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8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44624"/>
            <a:ext cx="9144000" cy="87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err="1" smtClean="0"/>
              <a:t>Kataklysmische</a:t>
            </a:r>
            <a:r>
              <a:rPr lang="de-DE" sz="3200" dirty="0" smtClean="0"/>
              <a:t> </a:t>
            </a:r>
            <a:r>
              <a:rPr lang="de-DE" sz="3200" b="1" dirty="0" smtClean="0"/>
              <a:t>Veränderliche</a:t>
            </a:r>
            <a:endParaRPr lang="de-DE" sz="3200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16260"/>
            <a:ext cx="7344816" cy="3767459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23527" y="4317484"/>
            <a:ext cx="8296597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Es fließt ein 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Materiestrom </a:t>
            </a: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vom „Spenderstern“ zum Weißen Zwergstern, mögliche Varianten: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Materiestrom geht zuerst zur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Akkretionsscheibe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 und von inneren Scheibengrenze über die Magnetfelder auf den Weißen Zwergstern </a:t>
            </a: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(siehe </a:t>
            </a:r>
            <a:r>
              <a:rPr lang="de-DE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Künstleriche</a:t>
            </a: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Darstellung)</a:t>
            </a:r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Materiestrom geht nur zur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Akkretionsscheibe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, nicht zum Weißen </a:t>
            </a: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Zwergstern.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Materiestrom geht direkt zum Weißen Zwergstern – Keine </a:t>
            </a:r>
            <a:r>
              <a:rPr lang="de-DE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Akkretionsscheibe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 vorhanden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Nur ein Teil des Materiestroms gleitet über 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die Oberfläche der Scheibe </a:t>
            </a: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direkt </a:t>
            </a: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zum Weißen </a:t>
            </a: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Zwergstern.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4210">
            <a:off x="6867817" y="1350478"/>
            <a:ext cx="2286000" cy="1590675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8063883" y="2564904"/>
            <a:ext cx="1043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System-Schwerpunkt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7559827" y="3429000"/>
            <a:ext cx="15841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Beim Überschreiten der Roche-Grenze fließt Materie zum Nachbarstern</a:t>
            </a:r>
            <a:endParaRPr lang="de-DE" sz="1000" dirty="0"/>
          </a:p>
        </p:txBody>
      </p:sp>
      <p:cxnSp>
        <p:nvCxnSpPr>
          <p:cNvPr id="14" name="Gerade Verbindung mit Pfeil 13"/>
          <p:cNvCxnSpPr/>
          <p:nvPr/>
        </p:nvCxnSpPr>
        <p:spPr>
          <a:xfrm flipH="1" flipV="1">
            <a:off x="8063544" y="2428271"/>
            <a:ext cx="252872" cy="17171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/>
          <p:cNvSpPr/>
          <p:nvPr/>
        </p:nvSpPr>
        <p:spPr>
          <a:xfrm>
            <a:off x="4697761" y="3103225"/>
            <a:ext cx="72008" cy="6836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4542739" y="3165605"/>
            <a:ext cx="72008" cy="6836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2123728" y="1613992"/>
            <a:ext cx="22268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rgbClr val="FFFF00"/>
                </a:solidFill>
              </a:rPr>
              <a:t>Hellere Gebiete (Hot Spots) am Auftreffort</a:t>
            </a:r>
            <a:endParaRPr lang="de-DE" sz="900" b="1" dirty="0">
              <a:solidFill>
                <a:srgbClr val="FFFF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3707904" y="1897253"/>
            <a:ext cx="989857" cy="117069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3673783" y="1894262"/>
            <a:ext cx="842599" cy="123911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1" y="4517699"/>
            <a:ext cx="182637" cy="102734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172822" y="4437112"/>
            <a:ext cx="12156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Erde</a:t>
            </a:r>
            <a:endParaRPr lang="de-DE" sz="1000" dirty="0"/>
          </a:p>
        </p:txBody>
      </p:sp>
      <p:sp>
        <p:nvSpPr>
          <p:cNvPr id="17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4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9" grpId="0" animBg="1"/>
      <p:bldP spid="20" grpId="0" animBg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611560" y="2967335"/>
            <a:ext cx="6246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Online-Simulator für Bedeckungsveränderliche: </a:t>
            </a:r>
            <a:r>
              <a:rPr lang="de-DE" dirty="0">
                <a:hlinkClick r:id="rId2"/>
              </a:rPr>
              <a:t>https://astro.unl.edu/naap/ebs/animations/ebs.html</a:t>
            </a:r>
            <a:endParaRPr lang="de-DE" dirty="0"/>
          </a:p>
        </p:txBody>
      </p:sp>
      <p:sp>
        <p:nvSpPr>
          <p:cNvPr id="5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4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44624"/>
            <a:ext cx="9144000" cy="87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err="1" smtClean="0"/>
              <a:t>Kataklysmische</a:t>
            </a:r>
            <a:r>
              <a:rPr lang="de-DE" sz="3200" dirty="0" smtClean="0"/>
              <a:t> </a:t>
            </a:r>
            <a:r>
              <a:rPr lang="de-DE" sz="3200" b="1" dirty="0" smtClean="0"/>
              <a:t>Veränderliche</a:t>
            </a:r>
            <a:endParaRPr lang="de-DE" sz="3200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16260"/>
            <a:ext cx="7344816" cy="3767459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4697761" y="3103225"/>
            <a:ext cx="72008" cy="6836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4542739" y="3165605"/>
            <a:ext cx="72008" cy="6836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2123728" y="1613992"/>
            <a:ext cx="222689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b="1" dirty="0" smtClean="0">
                <a:solidFill>
                  <a:srgbClr val="FFFF00"/>
                </a:solidFill>
              </a:rPr>
              <a:t>Hellere Gebiete (Hot Spots) am Auftreffort</a:t>
            </a:r>
            <a:endParaRPr lang="de-DE" sz="900" b="1" dirty="0">
              <a:solidFill>
                <a:srgbClr val="FFFF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3707904" y="1897253"/>
            <a:ext cx="989857" cy="117069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3673783" y="1894262"/>
            <a:ext cx="842599" cy="123911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0"/>
          <a:stretch/>
        </p:blipFill>
        <p:spPr>
          <a:xfrm>
            <a:off x="107504" y="4581128"/>
            <a:ext cx="8708571" cy="3240359"/>
          </a:xfrm>
          <a:prstGeom prst="rect">
            <a:avLst/>
          </a:prstGeom>
        </p:spPr>
      </p:pic>
      <p:cxnSp>
        <p:nvCxnSpPr>
          <p:cNvPr id="16" name="Gerade Verbindung mit Pfeil 15"/>
          <p:cNvCxnSpPr/>
          <p:nvPr/>
        </p:nvCxnSpPr>
        <p:spPr>
          <a:xfrm>
            <a:off x="395536" y="7821487"/>
            <a:ext cx="8208912" cy="0"/>
          </a:xfrm>
          <a:prstGeom prst="straightConnector1">
            <a:avLst/>
          </a:prstGeom>
          <a:ln w="41275">
            <a:headEnd type="stealth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6077982" y="7461448"/>
            <a:ext cx="2886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0,3695d oder 8,868h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107504" y="4520153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b="1" dirty="0" smtClean="0">
                <a:solidFill>
                  <a:srgbClr val="FF0000"/>
                </a:solidFill>
              </a:rPr>
              <a:t>Sinusähnliche Veränderung ist die Rotationsperiode des Weißen Zwergsterns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6372200" y="4520153"/>
            <a:ext cx="2592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rgbClr val="92D050"/>
                </a:solidFill>
              </a:rPr>
              <a:t>Befristete Entstehung einer Scheibe</a:t>
            </a:r>
            <a:endParaRPr lang="de-DE" sz="1200" b="1" dirty="0">
              <a:solidFill>
                <a:srgbClr val="92D050"/>
              </a:solidFill>
            </a:endParaRPr>
          </a:p>
        </p:txBody>
      </p:sp>
      <p:cxnSp>
        <p:nvCxnSpPr>
          <p:cNvPr id="24" name="Gerade Verbindung mit Pfeil 23"/>
          <p:cNvCxnSpPr/>
          <p:nvPr/>
        </p:nvCxnSpPr>
        <p:spPr>
          <a:xfrm>
            <a:off x="4697761" y="3284984"/>
            <a:ext cx="72008" cy="18703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 rot="21168739">
            <a:off x="2273592" y="5839098"/>
            <a:ext cx="6357574" cy="98152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Gerade Verbindung mit Pfeil 26"/>
          <p:cNvCxnSpPr/>
          <p:nvPr/>
        </p:nvCxnSpPr>
        <p:spPr>
          <a:xfrm flipH="1">
            <a:off x="6228184" y="4077072"/>
            <a:ext cx="216024" cy="1872208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221555"/>
            <a:ext cx="182637" cy="102734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7604869" y="3140968"/>
            <a:ext cx="12156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Erde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58109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4329" t="13771" r="49340" b="3804"/>
          <a:stretch/>
        </p:blipFill>
        <p:spPr>
          <a:xfrm>
            <a:off x="611560" y="836712"/>
            <a:ext cx="7272808" cy="46805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rmAutofit/>
          </a:bodyPr>
          <a:lstStyle/>
          <a:p>
            <a:r>
              <a:rPr lang="de-DE" sz="2800" b="1" dirty="0" smtClean="0"/>
              <a:t>Rotationsperiode des Weißen Zwergsterns</a:t>
            </a:r>
            <a:endParaRPr lang="de-DE" sz="2800" b="1" dirty="0"/>
          </a:p>
        </p:txBody>
      </p:sp>
      <p:cxnSp>
        <p:nvCxnSpPr>
          <p:cNvPr id="7" name="Gerade Verbindung mit Pfeil 6"/>
          <p:cNvCxnSpPr/>
          <p:nvPr/>
        </p:nvCxnSpPr>
        <p:spPr>
          <a:xfrm flipV="1">
            <a:off x="3150096" y="1259632"/>
            <a:ext cx="197768" cy="26014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V="1">
            <a:off x="3563888" y="3140968"/>
            <a:ext cx="216024" cy="7030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3820816" y="1259632"/>
            <a:ext cx="1471264" cy="260141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2339752" y="4047454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Feinstruktur: Eindellungen und Erhöhungen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83568" y="5576688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</a:rPr>
              <a:t>Von uns bestimmte Rotationsperiode des Weißen Zwergsterns:</a:t>
            </a:r>
          </a:p>
          <a:p>
            <a:r>
              <a:rPr lang="de-DE" sz="1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0,045445 Tage (1,09 Stunden) </a:t>
            </a:r>
            <a:r>
              <a:rPr lang="de-DE" sz="1400" dirty="0" smtClean="0">
                <a:solidFill>
                  <a:srgbClr val="FF0000"/>
                </a:solidFill>
                <a:latin typeface="Arial" panose="020B0604020202020204" pitchFamily="34" charset="0"/>
              </a:rPr>
              <a:t>+/-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</a:rPr>
              <a:t>0,000005 Tage </a:t>
            </a:r>
            <a:endParaRPr lang="de-DE" sz="14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de-DE" sz="1400" dirty="0" smtClean="0">
                <a:latin typeface="Arial" panose="020B0604020202020204" pitchFamily="34" charset="0"/>
              </a:rPr>
              <a:t>Eindeutig sichtbare Veränderung der Form im Maximum der Kurve.</a:t>
            </a:r>
            <a:endParaRPr lang="de-DE" sz="1400" dirty="0"/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1619672" y="4726956"/>
            <a:ext cx="5256584" cy="0"/>
          </a:xfrm>
          <a:prstGeom prst="straightConnector1">
            <a:avLst/>
          </a:prstGeom>
          <a:ln w="41275">
            <a:headEnd type="stealth"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3172707" y="4365104"/>
            <a:ext cx="28865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0,045445d oder 1,09h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1979712" y="4869160"/>
            <a:ext cx="21602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©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Schwab E.,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Breitenstein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P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de-DE" sz="900" dirty="0"/>
          </a:p>
        </p:txBody>
      </p:sp>
      <p:sp>
        <p:nvSpPr>
          <p:cNvPr id="17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9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7827" t="18655" r="54899" b="4263"/>
          <a:stretch/>
        </p:blipFill>
        <p:spPr>
          <a:xfrm>
            <a:off x="1907704" y="620688"/>
            <a:ext cx="3960440" cy="44688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</p:spPr>
        <p:txBody>
          <a:bodyPr>
            <a:normAutofit/>
          </a:bodyPr>
          <a:lstStyle/>
          <a:p>
            <a:r>
              <a:rPr lang="de-DE" sz="2800" b="1" dirty="0" smtClean="0"/>
              <a:t>Erklärung der Feinstruktur der Rotationsperiode</a:t>
            </a:r>
            <a:endParaRPr lang="de-DE" sz="2800" b="1" dirty="0"/>
          </a:p>
        </p:txBody>
      </p:sp>
      <p:sp>
        <p:nvSpPr>
          <p:cNvPr id="4" name="Rechteck 3"/>
          <p:cNvSpPr/>
          <p:nvPr/>
        </p:nvSpPr>
        <p:spPr>
          <a:xfrm>
            <a:off x="1619672" y="5210616"/>
            <a:ext cx="3600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050" i="1" dirty="0">
                <a:solidFill>
                  <a:srgbClr val="000000"/>
                </a:solidFill>
                <a:latin typeface="Arial" panose="020B0604020202020204" pitchFamily="34" charset="0"/>
              </a:rPr>
              <a:t>Weiser Zwergstern mit zwei Materieströmungen jeweils zum magnetischen Nord- und Südpol. </a:t>
            </a:r>
            <a:r>
              <a:rPr lang="de-DE" sz="105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Eingezeichnet </a:t>
            </a:r>
            <a:r>
              <a:rPr lang="de-DE" sz="1050" i="1" dirty="0">
                <a:solidFill>
                  <a:srgbClr val="000000"/>
                </a:solidFill>
                <a:latin typeface="Arial" panose="020B0604020202020204" pitchFamily="34" charset="0"/>
              </a:rPr>
              <a:t>ist die Rotationsachse und die Achse des Magnetfeldes</a:t>
            </a:r>
            <a:r>
              <a:rPr lang="de-DE" sz="105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de-DE" sz="900" i="1" dirty="0">
                <a:solidFill>
                  <a:srgbClr val="000000"/>
                </a:solidFill>
                <a:latin typeface="Arial" panose="020B0604020202020204" pitchFamily="34" charset="0"/>
              </a:rPr>
              <a:t>Abbildung aus </a:t>
            </a:r>
            <a:r>
              <a:rPr lang="de-DE" sz="900" i="1" dirty="0" err="1">
                <a:solidFill>
                  <a:srgbClr val="000000"/>
                </a:solidFill>
                <a:latin typeface="Arial" panose="020B0604020202020204" pitchFamily="34" charset="0"/>
              </a:rPr>
              <a:t>Romanova</a:t>
            </a:r>
            <a:r>
              <a:rPr lang="de-DE" sz="900" i="1" dirty="0">
                <a:solidFill>
                  <a:srgbClr val="000000"/>
                </a:solidFill>
                <a:latin typeface="Arial" panose="020B0604020202020204" pitchFamily="34" charset="0"/>
              </a:rPr>
              <a:t> M. M. et al. (2004). </a:t>
            </a:r>
            <a:r>
              <a:rPr lang="de-DE" sz="9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6" name="Rechteck 5"/>
          <p:cNvSpPr/>
          <p:nvPr/>
        </p:nvSpPr>
        <p:spPr>
          <a:xfrm>
            <a:off x="5292080" y="5193050"/>
            <a:ext cx="388843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i="1" dirty="0">
                <a:solidFill>
                  <a:srgbClr val="000000"/>
                </a:solidFill>
                <a:latin typeface="Arial" panose="020B0604020202020204" pitchFamily="34" charset="0"/>
              </a:rPr>
              <a:t>Simulationen von </a:t>
            </a:r>
            <a:r>
              <a:rPr lang="de-DE" sz="105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Rotationslichtkurven: Verglichen </a:t>
            </a:r>
            <a:r>
              <a:rPr lang="de-DE" sz="1050" i="1" dirty="0">
                <a:solidFill>
                  <a:srgbClr val="000000"/>
                </a:solidFill>
                <a:latin typeface="Arial" panose="020B0604020202020204" pitchFamily="34" charset="0"/>
              </a:rPr>
              <a:t>wird ein symmetrisches mit einem asymmetrischen Emissionsgebiet bei unterschiedlichen Inklinationen (i) und unterschiedlichen Neigungen der Rotationsachse zur magnetischen Achse (m). </a:t>
            </a:r>
            <a:r>
              <a:rPr lang="de-DE" sz="900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Abbildungen aus </a:t>
            </a:r>
            <a:r>
              <a:rPr lang="de-DE" sz="900" i="1" dirty="0">
                <a:solidFill>
                  <a:srgbClr val="000000"/>
                </a:solidFill>
                <a:latin typeface="Arial" panose="020B0604020202020204" pitchFamily="34" charset="0"/>
              </a:rPr>
              <a:t>Norton A.J. (1993). </a:t>
            </a:r>
            <a:r>
              <a:rPr lang="de-DE" sz="9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1901535" cy="188252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7504" y="4972447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Polarlicht der Erde © </a:t>
            </a:r>
            <a:r>
              <a:rPr lang="de-DE" sz="1000" dirty="0"/>
              <a:t>NASA</a:t>
            </a:r>
          </a:p>
        </p:txBody>
      </p:sp>
      <p:sp>
        <p:nvSpPr>
          <p:cNvPr id="13" name="Rechteck 12"/>
          <p:cNvSpPr/>
          <p:nvPr/>
        </p:nvSpPr>
        <p:spPr>
          <a:xfrm>
            <a:off x="3491880" y="3054151"/>
            <a:ext cx="64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1200" b="1" dirty="0" smtClean="0">
                <a:solidFill>
                  <a:srgbClr val="FF0000"/>
                </a:solidFill>
              </a:rPr>
              <a:t>Weißer Zwerg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79512" y="5877272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Die Feinstruktur in der Rotationslichtkurve kann </a:t>
            </a:r>
            <a:r>
              <a:rPr lang="de-DE" sz="1200" dirty="0">
                <a:solidFill>
                  <a:srgbClr val="FF0000"/>
                </a:solidFill>
              </a:rPr>
              <a:t>interpretiert </a:t>
            </a:r>
            <a:r>
              <a:rPr lang="de-DE" sz="1200" dirty="0" smtClean="0">
                <a:solidFill>
                  <a:srgbClr val="FF0000"/>
                </a:solidFill>
              </a:rPr>
              <a:t>werden</a:t>
            </a:r>
          </a:p>
          <a:p>
            <a:r>
              <a:rPr lang="de-DE" sz="1200" dirty="0" smtClean="0">
                <a:solidFill>
                  <a:srgbClr val="FF0000"/>
                </a:solidFill>
              </a:rPr>
              <a:t>als die Veränderungen der Form des „Polarlichtkranzes“ (Emissionsgebietes) auf der Oberfläche des Weißen Zwergsterns</a:t>
            </a:r>
            <a:endParaRPr lang="de-DE" sz="1200" dirty="0">
              <a:solidFill>
                <a:srgbClr val="FF00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r="21826"/>
          <a:stretch/>
        </p:blipFill>
        <p:spPr>
          <a:xfrm>
            <a:off x="179512" y="3140968"/>
            <a:ext cx="1872208" cy="183968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094915" y="155679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x MP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207323" y="1718400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FF00"/>
                </a:solidFill>
              </a:rPr>
              <a:t>x RP</a:t>
            </a:r>
            <a:endParaRPr lang="de-DE" b="1" dirty="0">
              <a:solidFill>
                <a:srgbClr val="FFFF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455082" y="2123564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</a:rPr>
              <a:t>x RP</a:t>
            </a:r>
            <a:endParaRPr lang="de-DE" b="1" dirty="0">
              <a:solidFill>
                <a:srgbClr val="FFC000"/>
              </a:solidFill>
            </a:endParaRPr>
          </a:p>
        </p:txBody>
      </p:sp>
      <p:sp>
        <p:nvSpPr>
          <p:cNvPr id="17" name="Bogen 16"/>
          <p:cNvSpPr/>
          <p:nvPr/>
        </p:nvSpPr>
        <p:spPr>
          <a:xfrm rot="14240579">
            <a:off x="1124726" y="1709632"/>
            <a:ext cx="416771" cy="489184"/>
          </a:xfrm>
          <a:prstGeom prst="arc">
            <a:avLst>
              <a:gd name="adj1" fmla="val 7449312"/>
              <a:gd name="adj2" fmla="val 20993851"/>
            </a:avLst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113466" y="2548232"/>
            <a:ext cx="14734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rgbClr val="FF0000"/>
                </a:solidFill>
              </a:rPr>
              <a:t>MP: Magnetischer Pol</a:t>
            </a:r>
            <a:endParaRPr lang="de-DE" sz="1100" b="1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107504" y="2708920"/>
            <a:ext cx="11624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smtClean="0">
                <a:solidFill>
                  <a:srgbClr val="FFC000"/>
                </a:solidFill>
              </a:rPr>
              <a:t>RP: Rotationspol</a:t>
            </a:r>
            <a:endParaRPr lang="de-DE" sz="1100" b="1" dirty="0">
              <a:solidFill>
                <a:srgbClr val="FFC000"/>
              </a:solidFill>
            </a:endParaRPr>
          </a:p>
        </p:txBody>
      </p:sp>
      <p:sp>
        <p:nvSpPr>
          <p:cNvPr id="20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2"/>
          <a:srcRect l="45700" t="18655" r="27113" b="4263"/>
          <a:stretch/>
        </p:blipFill>
        <p:spPr>
          <a:xfrm>
            <a:off x="6012160" y="692696"/>
            <a:ext cx="2888704" cy="446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4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4" grpId="0"/>
      <p:bldP spid="15" grpId="0"/>
      <p:bldP spid="17" grpId="0" animBg="1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/>
          </a:bodyPr>
          <a:lstStyle/>
          <a:p>
            <a:r>
              <a:rPr lang="de-DE" sz="2800" b="1" dirty="0"/>
              <a:t>Polarlicht-Kranz bei der Erde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116215main_22-southern-auro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908720"/>
            <a:ext cx="5616624" cy="421246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265962" y="987112"/>
            <a:ext cx="94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© NASA</a:t>
            </a:r>
            <a:endParaRPr lang="de-DE" dirty="0"/>
          </a:p>
        </p:txBody>
      </p:sp>
      <p:sp>
        <p:nvSpPr>
          <p:cNvPr id="6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4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8157" t="14901" r="49339" b="3804"/>
          <a:stretch/>
        </p:blipFill>
        <p:spPr>
          <a:xfrm>
            <a:off x="539552" y="764704"/>
            <a:ext cx="7997540" cy="51783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1143000"/>
          </a:xfrm>
        </p:spPr>
        <p:txBody>
          <a:bodyPr>
            <a:noAutofit/>
          </a:bodyPr>
          <a:lstStyle/>
          <a:p>
            <a:r>
              <a:rPr lang="de-DE" sz="2000" b="1" dirty="0" smtClean="0"/>
              <a:t>Nachweis der Veränderung des Emissionsgebietes </a:t>
            </a:r>
            <a:br>
              <a:rPr lang="de-DE" sz="2000" b="1" dirty="0" smtClean="0"/>
            </a:br>
            <a:r>
              <a:rPr lang="de-DE" sz="2000" b="1" dirty="0" smtClean="0"/>
              <a:t>auf </a:t>
            </a:r>
            <a:r>
              <a:rPr lang="de-DE" sz="2000" b="1" dirty="0"/>
              <a:t>der Oberfläche des Weißen Zwergsterns</a:t>
            </a:r>
            <a:br>
              <a:rPr lang="de-DE" sz="2000" b="1" dirty="0"/>
            </a:br>
            <a:endParaRPr lang="de-DE" sz="2000" dirty="0"/>
          </a:p>
        </p:txBody>
      </p:sp>
      <p:sp>
        <p:nvSpPr>
          <p:cNvPr id="5" name="Rechteck 4"/>
          <p:cNvSpPr/>
          <p:nvPr/>
        </p:nvSpPr>
        <p:spPr>
          <a:xfrm>
            <a:off x="1619672" y="5214392"/>
            <a:ext cx="21602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©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Schwab E.,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Breitenstein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 P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de-DE" sz="900" dirty="0"/>
          </a:p>
        </p:txBody>
      </p:sp>
      <p:sp>
        <p:nvSpPr>
          <p:cNvPr id="6" name="Rechteck 5"/>
          <p:cNvSpPr/>
          <p:nvPr/>
        </p:nvSpPr>
        <p:spPr>
          <a:xfrm>
            <a:off x="112156" y="-65390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C000"/>
                </a:solidFill>
              </a:rPr>
              <a:t>Veränderungen der Form des „Polarlichtkranzes“ (Emissionsgebietes) auf der Oberfläche des Weißen Zwergsterns</a:t>
            </a:r>
          </a:p>
        </p:txBody>
      </p:sp>
      <p:sp>
        <p:nvSpPr>
          <p:cNvPr id="8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7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-27384"/>
            <a:ext cx="91440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dirty="0" smtClean="0">
                <a:latin typeface="+mj-lt"/>
                <a:ea typeface="+mj-ea"/>
                <a:cs typeface="+mj-cs"/>
              </a:rPr>
              <a:t>Meldung und Anerkennung der Entdeckung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54894" y="823744"/>
            <a:ext cx="8637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Variable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Star Index (VSX) der American Association of Variable Star Observers (AAVSO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). Der AAVSO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ist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die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weltweit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größte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Vereinigung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von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Veränderlichen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Beobachter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Amateure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r>
              <a:rPr lang="de-DE" sz="1200" dirty="0">
                <a:hlinkClick r:id="rId2"/>
              </a:rPr>
              <a:t>https://www.aavso.org/vsx/index.php?view=registration.top</a:t>
            </a:r>
            <a:endParaRPr lang="de-DE" sz="1200" dirty="0"/>
          </a:p>
          <a:p>
            <a:pPr algn="just"/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10251" r="63200" b="62898"/>
          <a:stretch/>
        </p:blipFill>
        <p:spPr>
          <a:xfrm>
            <a:off x="4355976" y="1830423"/>
            <a:ext cx="4418980" cy="1814601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2614061" y="1541335"/>
            <a:ext cx="4478219" cy="56834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/>
          <p:cNvSpPr/>
          <p:nvPr/>
        </p:nvSpPr>
        <p:spPr>
          <a:xfrm>
            <a:off x="251520" y="4151545"/>
            <a:ext cx="8496944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200" b="1" dirty="0" smtClean="0"/>
          </a:p>
          <a:p>
            <a:r>
              <a:rPr lang="de-DE" sz="9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AAVSO </a:t>
            </a:r>
            <a:r>
              <a:rPr lang="de-DE" sz="9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VSX &lt;vsx@aavso.org&gt; </a:t>
            </a:r>
          </a:p>
          <a:p>
            <a:r>
              <a:rPr lang="de-DE" sz="9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Do </a:t>
            </a:r>
            <a:r>
              <a:rPr lang="de-DE" sz="9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05.09.2019</a:t>
            </a:r>
            <a:r>
              <a:rPr lang="de-DE" sz="9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19:55 </a:t>
            </a:r>
          </a:p>
          <a:p>
            <a:r>
              <a:rPr lang="de-DE" sz="9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An: Schwab, Erwin &lt;E.Schwab@gsi.de&gt;; </a:t>
            </a:r>
            <a:endParaRPr lang="de-DE" sz="900" i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de-DE" sz="105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1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Dear Erwin Schwab, </a:t>
            </a:r>
            <a:endParaRPr lang="en-US" sz="1100" i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sz="11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Congratulations</a:t>
            </a:r>
            <a:r>
              <a:rPr lang="en-US" sz="1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! Your submission to VSX of the new variable star 'USNO-B1.0 0735-0599207' has been reviewed by a moderator and APPROVED. The data from this submission is now available from the public database. In addition, an AAVSO Unique Identifier (AUID) of </a:t>
            </a: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000-BNG-512</a:t>
            </a:r>
            <a:r>
              <a:rPr lang="en-US" sz="1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has been assigned to the star, and may be used when submitting observations. Your assistance in making VSX a better tool is much appreciated. </a:t>
            </a:r>
            <a:endParaRPr lang="en-US" sz="1100" i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11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1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Clear </a:t>
            </a:r>
            <a:r>
              <a:rPr lang="en-US" sz="1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skies, VSX Administration </a:t>
            </a:r>
            <a:endParaRPr lang="de-DE" sz="1100" i="1" dirty="0"/>
          </a:p>
        </p:txBody>
      </p:sp>
      <p:sp>
        <p:nvSpPr>
          <p:cNvPr id="10" name="Rechteck 9"/>
          <p:cNvSpPr/>
          <p:nvPr/>
        </p:nvSpPr>
        <p:spPr>
          <a:xfrm>
            <a:off x="230770" y="1131807"/>
            <a:ext cx="41252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200" dirty="0" smtClean="0">
              <a:hlinkClick r:id="rId2"/>
            </a:endParaRPr>
          </a:p>
          <a:p>
            <a:pPr algn="just"/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Erst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muss man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sich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Registrieren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dann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kann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man seine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Entdeckung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melden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(submit) </a:t>
            </a:r>
            <a:endParaRPr lang="de-DE" sz="1200" dirty="0"/>
          </a:p>
        </p:txBody>
      </p:sp>
      <p:cxnSp>
        <p:nvCxnSpPr>
          <p:cNvPr id="12" name="Gerade Verbindung mit Pfeil 11"/>
          <p:cNvCxnSpPr/>
          <p:nvPr/>
        </p:nvCxnSpPr>
        <p:spPr>
          <a:xfrm>
            <a:off x="2384313" y="1654741"/>
            <a:ext cx="4181153" cy="45493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255406" y="2492896"/>
            <a:ext cx="4100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26./27. 07. 2019: Entdeckungsnacht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3.8.2019: Klarheit über den Veränderlichen-Typ (Ulrich Bastian) und Entdeckungsmeldung ans Variable Star Index (VSX)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  <a:latin typeface="Arial" panose="020B0604020202020204" pitchFamily="34" charset="0"/>
              </a:rPr>
              <a:t>5.8.2019: Unterstützung von Paul </a:t>
            </a: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Breitenstein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19.10.2019. Vorerst letzte Beobachtung</a:t>
            </a:r>
            <a:endParaRPr lang="de-DE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51520" y="3822863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Viele </a:t>
            </a:r>
            <a:r>
              <a:rPr lang="de-DE" sz="1200" dirty="0">
                <a:solidFill>
                  <a:srgbClr val="FF0000"/>
                </a:solidFill>
              </a:rPr>
              <a:t>Emails </a:t>
            </a:r>
            <a:r>
              <a:rPr lang="de-DE" sz="1200" dirty="0" smtClean="0">
                <a:solidFill>
                  <a:srgbClr val="FF0000"/>
                </a:solidFill>
              </a:rPr>
              <a:t>ausgetauscht mit </a:t>
            </a:r>
            <a:r>
              <a:rPr lang="de-DE" sz="1200" dirty="0">
                <a:solidFill>
                  <a:srgbClr val="FF0000"/>
                </a:solidFill>
              </a:rPr>
              <a:t>dem Moderator Sebastian </a:t>
            </a:r>
            <a:r>
              <a:rPr lang="de-DE" sz="1200" dirty="0" err="1">
                <a:solidFill>
                  <a:srgbClr val="FF0000"/>
                </a:solidFill>
              </a:rPr>
              <a:t>Otero</a:t>
            </a:r>
            <a:r>
              <a:rPr lang="de-DE" sz="1200" dirty="0">
                <a:solidFill>
                  <a:srgbClr val="FF0000"/>
                </a:solidFill>
              </a:rPr>
              <a:t> (VSX Team</a:t>
            </a:r>
            <a:r>
              <a:rPr lang="de-DE" sz="1200" dirty="0" smtClean="0">
                <a:solidFill>
                  <a:srgbClr val="FF0000"/>
                </a:solidFill>
              </a:rPr>
              <a:t>) bis die erfreuliche Nachricht der Anerkennung der Entdeckung kam:</a:t>
            </a:r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5364088" y="3573016"/>
            <a:ext cx="2016224" cy="1584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6565466" y="4081140"/>
            <a:ext cx="2174762" cy="60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000-BNG-512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, der Name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unter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 </a:t>
            </a:r>
            <a:r>
              <a:rPr lang="en-US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dem</a:t>
            </a:r>
            <a:r>
              <a:rPr lang="en-US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der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Veränderliche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jetzt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registriert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ist</a:t>
            </a:r>
            <a:endParaRPr lang="de-DE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1954084" y="207412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17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1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62074"/>
          </a:xfrm>
        </p:spPr>
        <p:txBody>
          <a:bodyPr>
            <a:noAutofit/>
          </a:bodyPr>
          <a:lstStyle/>
          <a:p>
            <a:r>
              <a:rPr lang="de-DE" sz="2800" b="1" dirty="0"/>
              <a:t>Beschreibung der Beobachtung</a:t>
            </a:r>
          </a:p>
        </p:txBody>
      </p:sp>
      <p:pic>
        <p:nvPicPr>
          <p:cNvPr id="6146" name="Picture 2" descr="D:\Astrometrie\Z84\Veränderlicher\AnimNewVarStarErwinSchwab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781" y="1844824"/>
            <a:ext cx="3389107" cy="3456384"/>
          </a:xfrm>
          <a:prstGeom prst="rect">
            <a:avLst/>
          </a:prstGeom>
          <a:noFill/>
        </p:spPr>
      </p:pic>
      <p:sp>
        <p:nvSpPr>
          <p:cNvPr id="4" name="Textfeld 4"/>
          <p:cNvSpPr txBox="1"/>
          <p:nvPr/>
        </p:nvSpPr>
        <p:spPr>
          <a:xfrm>
            <a:off x="3635896" y="1700808"/>
            <a:ext cx="5436096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B</a:t>
            </a:r>
            <a:r>
              <a:rPr lang="de-DE" sz="1400" dirty="0" smtClean="0"/>
              <a:t>eschreibung der Beobachtungen: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</a:t>
            </a:r>
            <a:r>
              <a:rPr lang="de-DE" sz="1400" dirty="0" smtClean="0"/>
              <a:t>tellar aussehendes Objekt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Position ist stationär zu den Fixsternen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Helligkeitsabfall innerhalb einer Minute (Belichtungszeit war 1 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Helligkeitsabfall um fast 2,5 Magnituden, entspricht Intensitätsabfall um ca. Faktor 10 (2,5</a:t>
            </a:r>
            <a:r>
              <a:rPr lang="de-DE" sz="1400" baseline="30000" dirty="0" smtClean="0"/>
              <a:t>2,5</a:t>
            </a:r>
            <a:r>
              <a:rPr lang="de-DE" sz="14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Objekt blieb nach Helligkeitsabfall lichtschwach für die weitere Beobachtungszeit von ~20 Minuten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Gebiet mit hoher Sternendichte (Sternbild Schütze)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r>
              <a:rPr lang="de-DE" sz="1400" dirty="0"/>
              <a:t>V</a:t>
            </a:r>
            <a:r>
              <a:rPr lang="de-DE" sz="1400" dirty="0" smtClean="0"/>
              <a:t>oraussetzung </a:t>
            </a:r>
            <a:r>
              <a:rPr lang="de-DE" sz="1400" dirty="0"/>
              <a:t>für </a:t>
            </a:r>
            <a:r>
              <a:rPr lang="de-DE" sz="1400" dirty="0" smtClean="0"/>
              <a:t>spätere </a:t>
            </a:r>
            <a:r>
              <a:rPr lang="de-DE" sz="1400" dirty="0"/>
              <a:t>p</a:t>
            </a:r>
            <a:r>
              <a:rPr lang="de-DE" sz="1400" dirty="0" smtClean="0"/>
              <a:t>hotometrische Auswertung (Lichtkurve):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Digitalbilder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genaue Zeitinformation für jedes Bild (1s)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Genaue Koordinaten des Objekts (Bogensekunden</a:t>
            </a:r>
            <a:r>
              <a:rPr lang="de-DE" sz="1400" dirty="0" smtClean="0"/>
              <a:t>) </a:t>
            </a:r>
            <a:r>
              <a:rPr lang="de-DE" dirty="0" smtClean="0"/>
              <a:t> </a:t>
            </a:r>
          </a:p>
          <a:p>
            <a:pPr lvl="1"/>
            <a:r>
              <a:rPr lang="de-DE" sz="1400" dirty="0" smtClean="0"/>
              <a:t>RA </a:t>
            </a:r>
            <a:r>
              <a:rPr lang="de-DE" sz="1400" dirty="0"/>
              <a:t>18h32m21.56s, </a:t>
            </a:r>
            <a:r>
              <a:rPr lang="de-DE" sz="1400" dirty="0" err="1"/>
              <a:t>Dec</a:t>
            </a:r>
            <a:r>
              <a:rPr lang="de-DE" sz="1400" dirty="0"/>
              <a:t> -16°27‘24.2</a:t>
            </a:r>
            <a:r>
              <a:rPr lang="de-DE" sz="1400" dirty="0" smtClean="0"/>
              <a:t>“ </a:t>
            </a:r>
          </a:p>
          <a:p>
            <a:pPr lvl="1"/>
            <a:r>
              <a:rPr lang="de-DE" sz="1100" dirty="0" smtClean="0"/>
              <a:t>-&gt; Zentrumskoordinaten des Bildes können auch nachträglich ermittelt werden: </a:t>
            </a:r>
            <a:r>
              <a:rPr lang="de-DE" sz="1100" dirty="0" smtClean="0">
                <a:hlinkClick r:id="rId3"/>
              </a:rPr>
              <a:t>http</a:t>
            </a:r>
            <a:r>
              <a:rPr lang="de-DE" sz="1100" dirty="0">
                <a:hlinkClick r:id="rId3"/>
              </a:rPr>
              <a:t>://</a:t>
            </a:r>
            <a:r>
              <a:rPr lang="de-DE" sz="1100" dirty="0" smtClean="0">
                <a:hlinkClick r:id="rId3"/>
              </a:rPr>
              <a:t>nova.astrometry.net/upload</a:t>
            </a:r>
            <a:endParaRPr lang="de-DE" sz="1100" dirty="0" smtClean="0"/>
          </a:p>
          <a:p>
            <a:pPr lvl="1"/>
            <a:r>
              <a:rPr lang="de-DE" sz="1100" dirty="0" smtClean="0"/>
              <a:t>-&gt; Ermittlung der Position des Objektes auf dem Bild mittels:</a:t>
            </a:r>
          </a:p>
          <a:p>
            <a:pPr lvl="1"/>
            <a:r>
              <a:rPr lang="de-DE" sz="1100" dirty="0" smtClean="0">
                <a:hlinkClick r:id="rId4"/>
              </a:rPr>
              <a:t>www.astrometrica.at</a:t>
            </a:r>
            <a:endParaRPr lang="de-DE" sz="1100" dirty="0" smtClean="0"/>
          </a:p>
          <a:p>
            <a:pPr lvl="1"/>
            <a:endParaRPr lang="de-DE" sz="1100" dirty="0" smtClean="0"/>
          </a:p>
          <a:p>
            <a:pPr lvl="1"/>
            <a:endParaRPr lang="de-DE" sz="1100" dirty="0" smtClean="0"/>
          </a:p>
          <a:p>
            <a:pPr lvl="1"/>
            <a:endParaRPr lang="de-DE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683568" y="2348880"/>
            <a:ext cx="0" cy="2304256"/>
          </a:xfrm>
          <a:prstGeom prst="straightConnector1">
            <a:avLst/>
          </a:prstGeom>
          <a:ln w="158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 rot="16200000">
            <a:off x="80802" y="3527710"/>
            <a:ext cx="998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 </a:t>
            </a:r>
            <a:r>
              <a:rPr lang="de-DE" dirty="0" err="1">
                <a:solidFill>
                  <a:schemeClr val="bg1"/>
                </a:solidFill>
              </a:rPr>
              <a:t>arcmin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1701653" y="2910252"/>
            <a:ext cx="308483" cy="590756"/>
          </a:xfrm>
          <a:prstGeom prst="straightConnector1">
            <a:avLst/>
          </a:prstGeom>
          <a:ln w="28575">
            <a:solidFill>
              <a:srgbClr val="FF0000"/>
            </a:solidFill>
            <a:headEnd w="lg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-99392"/>
            <a:ext cx="9144000" cy="87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/>
              <a:t>Etwas mehr als „nur“ eine Entdeckung</a:t>
            </a:r>
            <a:endParaRPr lang="de-DE" sz="3200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344816" cy="376745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>
            <a:off x="3599891" y="2483798"/>
            <a:ext cx="16561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>
                <a:solidFill>
                  <a:srgbClr val="FFFF00"/>
                </a:solidFill>
              </a:rPr>
              <a:t>Asymmetrisches Emissionsgebiet (Polarkranz)</a:t>
            </a:r>
            <a:endParaRPr lang="de-DE" sz="1100" b="1" dirty="0">
              <a:solidFill>
                <a:srgbClr val="FFFF00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4572000" y="2851623"/>
            <a:ext cx="773832" cy="12075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539552" y="4204826"/>
            <a:ext cx="777686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sz="11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Messung folgender Systemparameter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Bestimmung der Bedeckungs- 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bzw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Orbitalperiode: 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0,3695 Tage (8,868h).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Bestimmung der Länge des Bedeckungsdauer: </a:t>
            </a:r>
            <a:r>
              <a:rPr lang="de-DE" sz="11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ca</a:t>
            </a: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 0,5h.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Bestimmung der Rotations- </a:t>
            </a:r>
            <a:r>
              <a:rPr lang="de-DE" sz="11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bzw</a:t>
            </a: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de-DE" sz="11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Spinperiode</a:t>
            </a: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 des Weißen Zwergsterns: 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0,045445 Tage (</a:t>
            </a: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1,09h)</a:t>
            </a:r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Interpretation der schwankenden Feinstruktur der Rotationsperiode als wechselhaftes Emissionsgebiet (Polarkranz) auf der Oberfläche des 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Weißen Zwergsterns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Der 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Nachweis einer zeitweise vorhandenen </a:t>
            </a: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Staubscheibe.</a:t>
            </a:r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Klassifizierung 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als DQ-</a:t>
            </a:r>
            <a:r>
              <a:rPr lang="de-DE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Herculis</a:t>
            </a:r>
            <a:r>
              <a:rPr lang="de-DE" sz="1100" dirty="0">
                <a:solidFill>
                  <a:srgbClr val="000000"/>
                </a:solidFill>
                <a:latin typeface="Arial" panose="020B0604020202020204" pitchFamily="34" charset="0"/>
              </a:rPr>
              <a:t>-Typ, die auch </a:t>
            </a: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als Intermediäre Polare </a:t>
            </a:r>
            <a:r>
              <a:rPr lang="de-DE" sz="11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Kataklysmische</a:t>
            </a:r>
            <a:r>
              <a:rPr lang="de-DE" sz="1100" dirty="0" smtClean="0">
                <a:solidFill>
                  <a:srgbClr val="000000"/>
                </a:solidFill>
                <a:latin typeface="Arial" panose="020B0604020202020204" pitchFamily="34" charset="0"/>
              </a:rPr>
              <a:t> Veränderliche bezeichnet werden. Davon sind erst rund 100 bekannt! </a:t>
            </a:r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1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539552" y="5991671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Veröffentlichung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: Schwab E.,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Breitenstein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P., 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Entdeckung des veränderlichen Sterns 000-BNG-512, dessen Klassifizierung als DQ-</a:t>
            </a:r>
            <a:r>
              <a:rPr lang="de-DE" sz="1200" dirty="0" err="1" smtClean="0">
                <a:solidFill>
                  <a:schemeClr val="bg1">
                    <a:lumMod val="50000"/>
                  </a:schemeClr>
                </a:solidFill>
              </a:rPr>
              <a:t>Herculis</a:t>
            </a: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</a:rPr>
              <a:t>-Typ sowie die Bestimmung der Perioden.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BAV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hlinkClick r:id="rId3"/>
              </a:rPr>
              <a:t>Rundbrief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hlinkClick r:id="rId3"/>
              </a:rPr>
              <a:t> Volume 68 (2019) No.4, S.187-200 </a:t>
            </a:r>
            <a:endParaRPr lang="de-DE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Halbbogen 2"/>
          <p:cNvSpPr/>
          <p:nvPr/>
        </p:nvSpPr>
        <p:spPr>
          <a:xfrm rot="14766236">
            <a:off x="5326429" y="3015189"/>
            <a:ext cx="98453" cy="69816"/>
          </a:xfrm>
          <a:prstGeom prst="blockArc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8" name="Nach rechts gekrümmter Pfeil 7"/>
          <p:cNvSpPr/>
          <p:nvPr/>
        </p:nvSpPr>
        <p:spPr>
          <a:xfrm>
            <a:off x="5060612" y="3356992"/>
            <a:ext cx="526374" cy="255329"/>
          </a:xfrm>
          <a:prstGeom prst="curved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832350" y="3612321"/>
            <a:ext cx="982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Rotation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 rot="1551625">
            <a:off x="2839986" y="3403196"/>
            <a:ext cx="143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Staubscheibe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 rot="410581">
            <a:off x="3530818" y="849415"/>
            <a:ext cx="2451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FFFF00"/>
                </a:solidFill>
              </a:rPr>
              <a:t>Bedeckungsperiode und</a:t>
            </a:r>
          </a:p>
          <a:p>
            <a:pPr algn="ctr"/>
            <a:r>
              <a:rPr lang="de-DE" dirty="0" smtClean="0">
                <a:solidFill>
                  <a:srgbClr val="FFFF00"/>
                </a:solidFill>
              </a:rPr>
              <a:t> Bedeckungsdauer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5" y="4415494"/>
            <a:ext cx="182637" cy="102734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7748886" y="4334907"/>
            <a:ext cx="12156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Erde</a:t>
            </a:r>
            <a:endParaRPr lang="de-DE" sz="1000" dirty="0"/>
          </a:p>
        </p:txBody>
      </p:sp>
      <p:sp>
        <p:nvSpPr>
          <p:cNvPr id="30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3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0" y="-99392"/>
            <a:ext cx="9144000" cy="87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smtClean="0"/>
              <a:t>Wo meldet man welche Entdeckung ? </a:t>
            </a:r>
            <a:endParaRPr lang="de-DE" sz="3200" b="1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631015"/>
              </p:ext>
            </p:extLst>
          </p:nvPr>
        </p:nvGraphicFramePr>
        <p:xfrm>
          <a:off x="107504" y="580225"/>
          <a:ext cx="8928992" cy="466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1718863517"/>
                    </a:ext>
                  </a:extLst>
                </a:gridCol>
                <a:gridCol w="4661201">
                  <a:extLst>
                    <a:ext uri="{9D8B030D-6E8A-4147-A177-3AD203B41FA5}">
                      <a16:colId xmlns:a16="http://schemas.microsoft.com/office/drawing/2014/main" val="1743958095"/>
                    </a:ext>
                  </a:extLst>
                </a:gridCol>
                <a:gridCol w="2395583">
                  <a:extLst>
                    <a:ext uri="{9D8B030D-6E8A-4147-A177-3AD203B41FA5}">
                      <a16:colId xmlns:a16="http://schemas.microsoft.com/office/drawing/2014/main" val="3361768153"/>
                    </a:ext>
                  </a:extLst>
                </a:gridCol>
              </a:tblGrid>
              <a:tr h="595477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Entdecktes Objekt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Meldestelle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Bemerkung / </a:t>
                      </a:r>
                    </a:p>
                    <a:p>
                      <a:r>
                        <a:rPr lang="de-DE" sz="1100" b="0" dirty="0" smtClean="0"/>
                        <a:t>Nötiges Expertenwissen für die Meldung</a:t>
                      </a:r>
                      <a:r>
                        <a:rPr lang="de-DE" sz="1100" b="0" baseline="0" dirty="0" smtClean="0"/>
                        <a:t> (</a:t>
                      </a:r>
                      <a:r>
                        <a:rPr lang="de-DE" sz="1100" b="0" dirty="0" smtClean="0"/>
                        <a:t>Einstein Symbol)</a:t>
                      </a:r>
                      <a:endParaRPr lang="de-DE" sz="11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74240"/>
                  </a:ext>
                </a:extLst>
              </a:tr>
              <a:tr h="595477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Neuer</a:t>
                      </a:r>
                      <a:r>
                        <a:rPr lang="de-DE" sz="1400" baseline="0" dirty="0" smtClean="0"/>
                        <a:t> </a:t>
                      </a:r>
                    </a:p>
                    <a:p>
                      <a:r>
                        <a:rPr lang="de-DE" sz="1400" baseline="0" dirty="0" smtClean="0"/>
                        <a:t>Veränderlicher Stern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hlinkClick r:id="rId3"/>
                        </a:rPr>
                        <a:t>American </a:t>
                      </a:r>
                      <a:r>
                        <a:rPr lang="de-DE" sz="1400" dirty="0" err="1" smtClean="0">
                          <a:hlinkClick r:id="rId3"/>
                        </a:rPr>
                        <a:t>Association</a:t>
                      </a:r>
                      <a:r>
                        <a:rPr lang="de-DE" sz="1400" dirty="0" smtClean="0">
                          <a:hlinkClick r:id="rId3"/>
                        </a:rPr>
                        <a:t> </a:t>
                      </a:r>
                      <a:r>
                        <a:rPr lang="de-DE" sz="1400" dirty="0" err="1" smtClean="0">
                          <a:hlinkClick r:id="rId3"/>
                        </a:rPr>
                        <a:t>of</a:t>
                      </a:r>
                      <a:r>
                        <a:rPr lang="de-DE" sz="1400" dirty="0" smtClean="0">
                          <a:hlinkClick r:id="rId3"/>
                        </a:rPr>
                        <a:t> Variable Star </a:t>
                      </a:r>
                      <a:r>
                        <a:rPr lang="de-DE" sz="1400" dirty="0" err="1" smtClean="0">
                          <a:hlinkClick r:id="rId3"/>
                        </a:rPr>
                        <a:t>Observers</a:t>
                      </a:r>
                      <a:r>
                        <a:rPr lang="de-DE" sz="1400" dirty="0" smtClean="0">
                          <a:hlinkClick r:id="rId3"/>
                        </a:rPr>
                        <a:t> (AAVSO)</a:t>
                      </a:r>
                      <a:endParaRPr lang="de-DE" sz="1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smtClean="0"/>
                        <a:t>Entdecker muss Lichtkurve und Typenbestimmung vorweisen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smtClean="0"/>
                        <a:t>Ausgiebige Prüfung</a:t>
                      </a:r>
                      <a:r>
                        <a:rPr lang="de-DE" sz="1000" baseline="0" dirty="0" smtClean="0"/>
                        <a:t> durch einen Moderator</a:t>
                      </a:r>
                      <a:endParaRPr lang="de-DE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hlinkClick r:id="rId4"/>
                        </a:rPr>
                        <a:t>Online-Registrierung</a:t>
                      </a:r>
                      <a:r>
                        <a:rPr lang="de-DE" sz="1400" baseline="0" dirty="0" smtClean="0">
                          <a:hlinkClick r:id="rId4"/>
                        </a:rPr>
                        <a:t> nötig</a:t>
                      </a:r>
                      <a:endParaRPr lang="de-DE" sz="14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 smtClean="0"/>
                        <a:t>Sehr umfangreiche Anleitung befolgen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441738"/>
                  </a:ext>
                </a:extLst>
              </a:tr>
              <a:tr h="619376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Kometen und Novae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hlinkClick r:id="rId5"/>
                        </a:rPr>
                        <a:t>Central Bureau </a:t>
                      </a:r>
                      <a:r>
                        <a:rPr lang="de-DE" sz="1400" dirty="0" err="1" smtClean="0">
                          <a:hlinkClick r:id="rId5"/>
                        </a:rPr>
                        <a:t>for</a:t>
                      </a:r>
                      <a:r>
                        <a:rPr lang="de-DE" sz="1400" dirty="0" smtClean="0">
                          <a:hlinkClick r:id="rId5"/>
                        </a:rPr>
                        <a:t> Astronomical Telegrams (CBAT</a:t>
                      </a:r>
                      <a:r>
                        <a:rPr lang="de-DE" sz="1400" dirty="0" smtClean="0">
                          <a:hlinkClick r:id="rId5"/>
                        </a:rPr>
                        <a:t>)</a:t>
                      </a:r>
                      <a:endParaRPr lang="de-DE" sz="1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hlinkClick r:id="rId6"/>
                        </a:rPr>
                        <a:t>Comet discovery page</a:t>
                      </a:r>
                      <a:endParaRPr lang="en-US" sz="11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hlinkClick r:id="rId7"/>
                        </a:rPr>
                        <a:t>Novae discovery page</a:t>
                      </a:r>
                      <a:endParaRPr lang="de-DE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hlinkClick r:id="rId8"/>
                        </a:rPr>
                        <a:t>Per </a:t>
                      </a:r>
                      <a:r>
                        <a:rPr lang="de-DE" sz="1400" dirty="0" smtClean="0">
                          <a:hlinkClick r:id="rId8"/>
                        </a:rPr>
                        <a:t>email</a:t>
                      </a:r>
                      <a:endParaRPr lang="de-DE" sz="1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 smtClean="0"/>
                        <a:t>Anleitung befolgen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680741"/>
                  </a:ext>
                </a:extLst>
              </a:tr>
              <a:tr h="663617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Supernova </a:t>
                      </a:r>
                      <a:r>
                        <a:rPr lang="de-DE" sz="1400" dirty="0" smtClean="0"/>
                        <a:t>Kandidaten</a:t>
                      </a:r>
                    </a:p>
                    <a:p>
                      <a:pPr lvl="0"/>
                      <a:r>
                        <a:rPr lang="de-DE" sz="1000" b="0" dirty="0" smtClean="0"/>
                        <a:t>Gammablitze im optischen</a:t>
                      </a:r>
                    </a:p>
                    <a:p>
                      <a:pPr lvl="0"/>
                      <a:r>
                        <a:rPr lang="de-DE" sz="1000" b="0" dirty="0" smtClean="0">
                          <a:effectLst/>
                        </a:rPr>
                        <a:t>Mikrolinseneffekt</a:t>
                      </a:r>
                    </a:p>
                    <a:p>
                      <a:pPr lvl="0"/>
                      <a:endParaRPr lang="de-DE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hlinkClick r:id="rId9"/>
                        </a:rPr>
                        <a:t>Transient Name Server (TNS</a:t>
                      </a:r>
                      <a:r>
                        <a:rPr lang="de-DE" sz="1400" dirty="0" smtClean="0">
                          <a:hlinkClick r:id="rId9"/>
                        </a:rPr>
                        <a:t>)</a:t>
                      </a:r>
                      <a:r>
                        <a:rPr lang="de-DE" sz="1400" dirty="0" smtClean="0"/>
                        <a:t>, </a:t>
                      </a:r>
                      <a:r>
                        <a:rPr lang="de-DE" sz="900" dirty="0" smtClean="0"/>
                        <a:t>vor 2015 war auch das CBAT zuständig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smtClean="0"/>
                        <a:t>Typenbestimmung kann auch später durch andere Beobachter erfolgen</a:t>
                      </a:r>
                      <a:endParaRPr lang="de-DE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hlinkClick r:id="rId10"/>
                        </a:rPr>
                        <a:t>Online-Registrierung</a:t>
                      </a:r>
                      <a:r>
                        <a:rPr lang="de-DE" sz="1400" baseline="0" dirty="0" smtClean="0">
                          <a:hlinkClick r:id="rId10"/>
                        </a:rPr>
                        <a:t> nötig</a:t>
                      </a:r>
                      <a:endParaRPr lang="de-DE" sz="1400" baseline="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 smtClean="0"/>
                        <a:t>Anleitung befolgen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790018"/>
                  </a:ext>
                </a:extLst>
              </a:tr>
              <a:tr h="793255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Kleinplaneten (Kometen)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hlinkClick r:id="rId11"/>
                        </a:rPr>
                        <a:t>The Minor Planet Center (MPC)</a:t>
                      </a:r>
                      <a:endParaRPr lang="de-DE" sz="1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 smtClean="0"/>
                        <a:t>Die</a:t>
                      </a:r>
                      <a:r>
                        <a:rPr lang="de-DE" sz="1000" baseline="0" dirty="0" smtClean="0"/>
                        <a:t> Sternwarte des Entdeckers muss bereits für das Einsenden von Positionsmessungen anerkannt worden sein.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aseline="0" dirty="0" smtClean="0"/>
                        <a:t>Die endgültige Anerkennung der Entdeckung kann Jahrzehnte dauern!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hlinkClick r:id="rId12"/>
                        </a:rPr>
                        <a:t>Observatory Code nötig</a:t>
                      </a:r>
                      <a:endParaRPr lang="de-DE" sz="14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 smtClean="0"/>
                        <a:t>Umfangreiche Anleitung befolgen</a:t>
                      </a:r>
                    </a:p>
                    <a:p>
                      <a:endParaRPr lang="de-DE" sz="1400" dirty="0" smtClean="0"/>
                    </a:p>
                    <a:p>
                      <a:endParaRPr lang="de-DE" sz="1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0396554"/>
                  </a:ext>
                </a:extLst>
              </a:tr>
              <a:tr h="793255">
                <a:tc>
                  <a:txBody>
                    <a:bodyPr/>
                    <a:lstStyle/>
                    <a:p>
                      <a:r>
                        <a:rPr lang="en-US" sz="1400" baseline="0" dirty="0" err="1" smtClean="0"/>
                        <a:t>Feuerbälle</a:t>
                      </a:r>
                      <a:r>
                        <a:rPr lang="en-US" sz="1400" dirty="0" smtClean="0"/>
                        <a:t> / Meteorite</a:t>
                      </a:r>
                    </a:p>
                    <a:p>
                      <a:r>
                        <a:rPr lang="en-US" sz="1100" u="sng" dirty="0" err="1" smtClean="0"/>
                        <a:t>Keine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Sternschnüppchen</a:t>
                      </a:r>
                      <a:endParaRPr lang="de-D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hlinkClick r:id="rId13"/>
                        </a:rPr>
                        <a:t>International Meteor Organization (IOM)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>
                          <a:hlinkClick r:id="rId14"/>
                        </a:rPr>
                        <a:t>Online-Formular</a:t>
                      </a:r>
                      <a:endParaRPr lang="de-DE" sz="1400" dirty="0" smtClean="0"/>
                    </a:p>
                    <a:p>
                      <a:r>
                        <a:rPr lang="de-DE" sz="1100" dirty="0" smtClean="0"/>
                        <a:t>Keine Anleitung nötig</a:t>
                      </a:r>
                    </a:p>
                    <a:p>
                      <a:r>
                        <a:rPr lang="de-DE" sz="1100" dirty="0" smtClean="0"/>
                        <a:t>Für den Laien gut verständlich </a:t>
                      </a:r>
                      <a:endParaRPr lang="de-D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901667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683568" y="5373216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200" dirty="0" smtClean="0"/>
              <a:t>Einstein-Symbol für die Expertise, die nötig ist, um eine Entdeckungsmeldung zu machen</a:t>
            </a:r>
          </a:p>
          <a:p>
            <a:pPr algn="just"/>
            <a:r>
              <a:rPr lang="de-DE" sz="1200" dirty="0" smtClean="0"/>
              <a:t>(nicht die Expertise, die nötig ist, um die Entdeckung zu machen).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76872"/>
            <a:ext cx="756398" cy="47865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022350"/>
            <a:ext cx="756398" cy="47865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958454"/>
            <a:ext cx="756398" cy="478658"/>
          </a:xfrm>
          <a:prstGeom prst="rect">
            <a:avLst/>
          </a:prstGeom>
        </p:spPr>
      </p:pic>
      <p:sp>
        <p:nvSpPr>
          <p:cNvPr id="11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9144000" y="1412776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de-DE" sz="1200" dirty="0">
                <a:hlinkClick r:id="rId16"/>
              </a:rPr>
              <a:t>Die Beschreibung der Typen </a:t>
            </a:r>
            <a:r>
              <a:rPr lang="de-DE" sz="1200" dirty="0"/>
              <a:t>umfasst 22 Seiten, ohne Beispiellichtkurven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22" y="1673669"/>
            <a:ext cx="298286" cy="387179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202" y="1673669"/>
            <a:ext cx="298286" cy="387179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202" y="2321741"/>
            <a:ext cx="298286" cy="387179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3041821"/>
            <a:ext cx="298286" cy="387179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3977925"/>
            <a:ext cx="298286" cy="387179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3977925"/>
            <a:ext cx="298286" cy="387179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73216"/>
            <a:ext cx="432048" cy="560805"/>
          </a:xfrm>
          <a:prstGeom prst="rect">
            <a:avLst/>
          </a:prstGeom>
        </p:spPr>
      </p:pic>
      <p:sp>
        <p:nvSpPr>
          <p:cNvPr id="44" name="Rechteck 43"/>
          <p:cNvSpPr/>
          <p:nvPr/>
        </p:nvSpPr>
        <p:spPr>
          <a:xfrm>
            <a:off x="683568" y="5877272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200" dirty="0" smtClean="0"/>
              <a:t>Phänomene, </a:t>
            </a:r>
            <a:r>
              <a:rPr lang="de-DE" sz="1200" dirty="0"/>
              <a:t>die selten entdeckt werden (z.B. Schwarze Löcher) können nur über wissenschaftliche Fachzeitschriften veröffentlicht </a:t>
            </a:r>
            <a:r>
              <a:rPr lang="de-DE" sz="1200" dirty="0" smtClean="0"/>
              <a:t>werden: </a:t>
            </a:r>
            <a:r>
              <a:rPr lang="en-US" sz="1200" i="1" dirty="0" smtClean="0">
                <a:hlinkClick r:id="rId18"/>
              </a:rPr>
              <a:t>Nature</a:t>
            </a:r>
            <a:r>
              <a:rPr lang="en-US" sz="1200" dirty="0"/>
              <a:t>, </a:t>
            </a:r>
            <a:r>
              <a:rPr lang="en-US" sz="1200" i="1" dirty="0">
                <a:hlinkClick r:id="rId19"/>
              </a:rPr>
              <a:t>Science</a:t>
            </a:r>
            <a:r>
              <a:rPr lang="en-US" sz="1200" dirty="0"/>
              <a:t>, </a:t>
            </a:r>
            <a:r>
              <a:rPr lang="en-US" sz="1200" i="1" dirty="0">
                <a:hlinkClick r:id="rId20"/>
              </a:rPr>
              <a:t>Astronomy &amp; Astrophysics</a:t>
            </a:r>
            <a:r>
              <a:rPr lang="en-US" sz="1200" dirty="0"/>
              <a:t>, </a:t>
            </a:r>
            <a:r>
              <a:rPr lang="en-US" sz="1200" i="1" dirty="0">
                <a:hlinkClick r:id="rId21"/>
              </a:rPr>
              <a:t>IOP Science</a:t>
            </a:r>
            <a:r>
              <a:rPr lang="en-US" sz="1200" dirty="0"/>
              <a:t> und </a:t>
            </a:r>
            <a:r>
              <a:rPr lang="en-US" sz="1200" i="1" dirty="0" smtClean="0">
                <a:hlinkClick r:id="rId22"/>
              </a:rPr>
              <a:t>AAS</a:t>
            </a:r>
            <a:endParaRPr lang="de-DE" sz="1200" dirty="0"/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62" y="1673669"/>
            <a:ext cx="298286" cy="38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2358" r="67325"/>
          <a:stretch/>
        </p:blipFill>
        <p:spPr>
          <a:xfrm>
            <a:off x="179512" y="116632"/>
            <a:ext cx="3456384" cy="502169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39823" r="67325"/>
          <a:stretch/>
        </p:blipFill>
        <p:spPr>
          <a:xfrm>
            <a:off x="178635" y="3345900"/>
            <a:ext cx="3452940" cy="344454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707904" y="116632"/>
            <a:ext cx="52920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200" b="1" dirty="0" smtClean="0">
                <a:latin typeface="+mj-lt"/>
                <a:ea typeface="+mj-ea"/>
                <a:cs typeface="+mj-cs"/>
              </a:rPr>
              <a:t>Eintrag im VSX nach Anerkennung der Entdeckung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284845" y="3284984"/>
            <a:ext cx="44991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200" dirty="0" smtClean="0"/>
              <a:t>Eine Veröffentlichung des PanStarrs1-3π-surveys aus 2017 wurde dem Objekt zugeordnet. </a:t>
            </a:r>
            <a:r>
              <a:rPr lang="de-DE" sz="1200" dirty="0"/>
              <a:t>Mittels der „</a:t>
            </a:r>
            <a:r>
              <a:rPr lang="de-DE" sz="1200" dirty="0" err="1"/>
              <a:t>Machine-learned</a:t>
            </a:r>
            <a:r>
              <a:rPr lang="de-DE" sz="1200" dirty="0"/>
              <a:t> </a:t>
            </a:r>
            <a:r>
              <a:rPr lang="de-DE" sz="1200" dirty="0" err="1"/>
              <a:t>Identification</a:t>
            </a:r>
            <a:r>
              <a:rPr lang="de-DE" sz="1200" dirty="0" smtClean="0"/>
              <a:t>“ wurde darin unter vielen anderen Sternen auch dieser Stern </a:t>
            </a:r>
            <a:r>
              <a:rPr lang="de-DE" sz="1200" dirty="0"/>
              <a:t>als </a:t>
            </a:r>
            <a:r>
              <a:rPr lang="de-DE" sz="1200" dirty="0" smtClean="0"/>
              <a:t>Veränderlichen-Kandidat detektiert. </a:t>
            </a:r>
          </a:p>
          <a:p>
            <a:pPr algn="just"/>
            <a:r>
              <a:rPr lang="de-DE" sz="1200" dirty="0" smtClean="0"/>
              <a:t>Aber mit völlig anderem Ergebnis:</a:t>
            </a:r>
            <a:endParaRPr lang="de-DE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rgbClr val="FF0000"/>
                </a:solidFill>
              </a:rPr>
              <a:t>RR-</a:t>
            </a:r>
            <a:r>
              <a:rPr lang="de-DE" sz="1200" dirty="0" err="1" smtClean="0">
                <a:solidFill>
                  <a:srgbClr val="FF0000"/>
                </a:solidFill>
              </a:rPr>
              <a:t>Lyrae</a:t>
            </a:r>
            <a:r>
              <a:rPr lang="de-DE" sz="1200" dirty="0" smtClean="0">
                <a:solidFill>
                  <a:srgbClr val="FF0000"/>
                </a:solidFill>
              </a:rPr>
              <a:t> Typ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200" dirty="0" smtClean="0">
                <a:solidFill>
                  <a:srgbClr val="FF0000"/>
                </a:solidFill>
              </a:rPr>
              <a:t>Periode </a:t>
            </a:r>
            <a:r>
              <a:rPr lang="de-DE" sz="1200" dirty="0">
                <a:solidFill>
                  <a:srgbClr val="FF0000"/>
                </a:solidFill>
              </a:rPr>
              <a:t>0,512 </a:t>
            </a:r>
            <a:r>
              <a:rPr lang="de-DE" sz="1200" dirty="0" smtClean="0">
                <a:solidFill>
                  <a:srgbClr val="FF0000"/>
                </a:solidFill>
              </a:rPr>
              <a:t>Tagen</a:t>
            </a:r>
          </a:p>
          <a:p>
            <a:pPr algn="just"/>
            <a:r>
              <a:rPr lang="de-DE" sz="1200" dirty="0" smtClean="0">
                <a:solidFill>
                  <a:srgbClr val="FF0000"/>
                </a:solidFill>
              </a:rPr>
              <a:t>Beides FALSCH !</a:t>
            </a:r>
            <a:endParaRPr lang="de-DE" sz="1200" dirty="0" smtClean="0"/>
          </a:p>
          <a:p>
            <a:pPr algn="just"/>
            <a:endParaRPr lang="de-DE" sz="1200" dirty="0"/>
          </a:p>
        </p:txBody>
      </p:sp>
      <p:sp>
        <p:nvSpPr>
          <p:cNvPr id="8" name="Pfeil nach rechts 7"/>
          <p:cNvSpPr/>
          <p:nvPr/>
        </p:nvSpPr>
        <p:spPr>
          <a:xfrm>
            <a:off x="3636773" y="3689449"/>
            <a:ext cx="6480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winkelter Verbinder 9"/>
          <p:cNvCxnSpPr/>
          <p:nvPr/>
        </p:nvCxnSpPr>
        <p:spPr>
          <a:xfrm rot="10800000">
            <a:off x="1979714" y="1988840"/>
            <a:ext cx="4608510" cy="2736304"/>
          </a:xfrm>
          <a:prstGeom prst="bentConnector3">
            <a:avLst>
              <a:gd name="adj1" fmla="val -48641"/>
            </a:avLst>
          </a:prstGeom>
          <a:ln w="254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3501759" y="2250014"/>
            <a:ext cx="18511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0070C0"/>
                </a:solidFill>
              </a:rPr>
              <a:t>Von mir ermittelte Periode</a:t>
            </a:r>
          </a:p>
        </p:txBody>
      </p:sp>
      <p:sp>
        <p:nvSpPr>
          <p:cNvPr id="23" name="Rechteck 22"/>
          <p:cNvSpPr/>
          <p:nvPr/>
        </p:nvSpPr>
        <p:spPr>
          <a:xfrm>
            <a:off x="3516900" y="1412776"/>
            <a:ext cx="50155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rgbClr val="0070C0"/>
                </a:solidFill>
              </a:rPr>
              <a:t>Von mir ermittelte </a:t>
            </a:r>
            <a:r>
              <a:rPr lang="de-DE" sz="1200" dirty="0" smtClean="0">
                <a:solidFill>
                  <a:srgbClr val="0070C0"/>
                </a:solidFill>
              </a:rPr>
              <a:t>Veränderlichen Typ: DQ-</a:t>
            </a:r>
            <a:r>
              <a:rPr lang="de-DE" sz="1200" dirty="0" err="1" smtClean="0">
                <a:solidFill>
                  <a:srgbClr val="0070C0"/>
                </a:solidFill>
              </a:rPr>
              <a:t>Herculis</a:t>
            </a:r>
            <a:r>
              <a:rPr lang="de-DE" sz="1200" dirty="0" smtClean="0">
                <a:solidFill>
                  <a:srgbClr val="0070C0"/>
                </a:solidFill>
              </a:rPr>
              <a:t> mit sichtbarer Bedeckung</a:t>
            </a:r>
            <a:endParaRPr lang="de-DE" sz="1200" dirty="0">
              <a:solidFill>
                <a:srgbClr val="0070C0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323528" y="1916832"/>
            <a:ext cx="1584177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Datumsplatzhalter 10"/>
          <p:cNvSpPr txBox="1">
            <a:spLocks/>
          </p:cNvSpPr>
          <p:nvPr/>
        </p:nvSpPr>
        <p:spPr>
          <a:xfrm>
            <a:off x="6649888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Erde 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23771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5373216"/>
            <a:ext cx="8229600" cy="1184995"/>
          </a:xfrm>
        </p:spPr>
        <p:txBody>
          <a:bodyPr>
            <a:normAutofit fontScale="62500" lnSpcReduction="20000"/>
          </a:bodyPr>
          <a:lstStyle/>
          <a:p>
            <a:endParaRPr lang="de-DE" dirty="0" smtClean="0"/>
          </a:p>
          <a:p>
            <a:r>
              <a:rPr lang="de-DE" dirty="0" err="1" smtClean="0"/>
              <a:t>Großes</a:t>
            </a:r>
            <a:r>
              <a:rPr lang="de-DE" dirty="0" smtClean="0"/>
              <a:t> Ereignisgebiet  -&gt; Helligkeitsveränderungen in langen Zeiträumen</a:t>
            </a:r>
          </a:p>
          <a:p>
            <a:r>
              <a:rPr lang="de-DE" dirty="0" smtClean="0"/>
              <a:t>Kleines Ereignisgebiet  -&gt; Helligkeitsveränderungen in kurzen Zeiträumen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115616" y="0"/>
            <a:ext cx="745232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lvl="0" algn="ctr">
              <a:spcBef>
                <a:spcPct val="0"/>
              </a:spcBef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Welches Phänomen</a:t>
            </a:r>
            <a:r>
              <a:rPr kumimoji="0" lang="de-DE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de-DE" sz="3200" b="1" dirty="0"/>
              <a:t>beschreibt </a:t>
            </a:r>
            <a:r>
              <a:rPr kumimoji="0" lang="de-DE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die Beobachtung am besten ?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39552" y="1052736"/>
            <a:ext cx="8208912" cy="1184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2000" dirty="0" smtClean="0"/>
              <a:t>Beobachtung: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Starker Helligkeitsabfall (~10x)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sehr kurzer Zeitspanne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(Minute)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Stellares Aussehen, keine entfernte Galaxie sichtbar.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Hohe Sternendichte, da Richtung Zentrum unserer Galaxie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Objekt bleibt für mindestens 20 Minuten „unsichtbar“.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/>
          <a:lstStyle/>
          <a:p>
            <a:r>
              <a:rPr lang="de-DE" dirty="0" smtClean="0"/>
              <a:t>Transparente Lichtkurve</a:t>
            </a:r>
            <a:endParaRPr lang="de-DE" dirty="0"/>
          </a:p>
        </p:txBody>
      </p:sp>
      <p:pic>
        <p:nvPicPr>
          <p:cNvPr id="4" name="Picture 2" descr="D:\Vortrag\Veränderlicher\LichtkurveTag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20888"/>
            <a:ext cx="7126219" cy="36724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95536" y="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Photometrische Auswertung -&gt; Lichtkurve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1" descr="D:\Astrometrie\Z84\Veränderlicher\Detail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66339"/>
            <a:ext cx="7920879" cy="3975164"/>
          </a:xfrm>
          <a:prstGeom prst="rect">
            <a:avLst/>
          </a:prstGeom>
          <a:noFill/>
        </p:spPr>
      </p:pic>
      <p:sp>
        <p:nvSpPr>
          <p:cNvPr id="6" name="Rechteck 5"/>
          <p:cNvSpPr/>
          <p:nvPr/>
        </p:nvSpPr>
        <p:spPr>
          <a:xfrm>
            <a:off x="827584" y="836712"/>
            <a:ext cx="75608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/>
              <a:t>Photometrie mittels kostenloser Software </a:t>
            </a:r>
            <a:r>
              <a:rPr lang="de-DE" sz="1600" dirty="0" err="1"/>
              <a:t>M</a:t>
            </a:r>
            <a:r>
              <a:rPr lang="de-DE" sz="1600" dirty="0" err="1" smtClean="0"/>
              <a:t>uniwin</a:t>
            </a:r>
            <a:r>
              <a:rPr lang="de-DE" sz="1600" dirty="0" smtClean="0"/>
              <a:t> </a:t>
            </a:r>
            <a:r>
              <a:rPr lang="de-DE" sz="1600" dirty="0" smtClean="0">
                <a:hlinkClick r:id="rId3"/>
              </a:rPr>
              <a:t>http://c-munipack.sourceforge.net/</a:t>
            </a:r>
            <a:endParaRPr lang="de-DE" sz="1600" dirty="0" smtClean="0"/>
          </a:p>
          <a:p>
            <a:r>
              <a:rPr lang="de-DE" sz="1600" dirty="0" smtClean="0"/>
              <a:t>114 Aufnahmen (je 1 min Belichtung) über eine Beobachtungszeitspanne von </a:t>
            </a:r>
            <a:r>
              <a:rPr lang="de-DE" sz="1600" dirty="0"/>
              <a:t>3h</a:t>
            </a:r>
          </a:p>
          <a:p>
            <a:endParaRPr lang="de-DE" sz="1600" dirty="0"/>
          </a:p>
        </p:txBody>
      </p:sp>
      <p:sp>
        <p:nvSpPr>
          <p:cNvPr id="11" name="Rechteck 10"/>
          <p:cNvSpPr/>
          <p:nvPr/>
        </p:nvSpPr>
        <p:spPr>
          <a:xfrm>
            <a:off x="3779912" y="4762683"/>
            <a:ext cx="1350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0,05d = 1,2h</a:t>
            </a:r>
            <a:endParaRPr lang="de-DE" dirty="0"/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1475656" y="2026379"/>
            <a:ext cx="0" cy="50405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7740352" y="2026379"/>
            <a:ext cx="0" cy="50405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827584" y="1738347"/>
            <a:ext cx="1718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rgbClr val="0070C0"/>
                </a:solidFill>
              </a:rPr>
              <a:t>Beginn Beobachtung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236296" y="1753071"/>
            <a:ext cx="15760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rgbClr val="0070C0"/>
                </a:solidFill>
              </a:rPr>
              <a:t>Ende Beobachtung</a:t>
            </a:r>
            <a:endParaRPr lang="de-DE" sz="1400" b="1" dirty="0">
              <a:solidFill>
                <a:srgbClr val="0070C0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5076056" y="5857527"/>
            <a:ext cx="17203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rgbClr val="0070C0"/>
                </a:solidFill>
              </a:rPr>
              <a:t>27. 7. 2019    0:00 UT</a:t>
            </a:r>
            <a:endParaRPr lang="de-DE" sz="1400" b="1" dirty="0">
              <a:solidFill>
                <a:srgbClr val="0070C0"/>
              </a:solidFill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5796136" y="5569495"/>
            <a:ext cx="0" cy="28803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3203848" y="5122723"/>
            <a:ext cx="2592288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6812415" y="3501008"/>
            <a:ext cx="927937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6876256" y="3203684"/>
            <a:ext cx="830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20 min</a:t>
            </a:r>
            <a:endParaRPr lang="de-DE" dirty="0"/>
          </a:p>
        </p:txBody>
      </p:sp>
      <p:cxnSp>
        <p:nvCxnSpPr>
          <p:cNvPr id="27" name="Gerade Verbindung mit Pfeil 26"/>
          <p:cNvCxnSpPr/>
          <p:nvPr/>
        </p:nvCxnSpPr>
        <p:spPr>
          <a:xfrm flipV="1">
            <a:off x="6588224" y="2678362"/>
            <a:ext cx="0" cy="183075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5757547" y="3577890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2,5mag</a:t>
            </a:r>
            <a:endParaRPr lang="de-DE" dirty="0"/>
          </a:p>
        </p:txBody>
      </p:sp>
      <p:sp>
        <p:nvSpPr>
          <p:cNvPr id="29" name="Rechteck 28"/>
          <p:cNvSpPr/>
          <p:nvPr/>
        </p:nvSpPr>
        <p:spPr>
          <a:xfrm>
            <a:off x="2688087" y="3244334"/>
            <a:ext cx="376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Gesamte Beobachtungszeitspanne: 3h</a:t>
            </a:r>
          </a:p>
        </p:txBody>
      </p:sp>
      <p:cxnSp>
        <p:nvCxnSpPr>
          <p:cNvPr id="30" name="Gerade Verbindung mit Pfeil 29"/>
          <p:cNvCxnSpPr/>
          <p:nvPr/>
        </p:nvCxnSpPr>
        <p:spPr>
          <a:xfrm>
            <a:off x="1475656" y="1657656"/>
            <a:ext cx="6264696" cy="8683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4216226" y="1649821"/>
            <a:ext cx="42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70C0"/>
                </a:solidFill>
              </a:rPr>
              <a:t>3h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7380312" y="5290899"/>
            <a:ext cx="9925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 smtClean="0">
                <a:solidFill>
                  <a:schemeClr val="bg1">
                    <a:lumMod val="50000"/>
                  </a:schemeClr>
                </a:solidFill>
              </a:rPr>
              <a:t>Grafik: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Schwab 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E.</a:t>
            </a:r>
            <a:endParaRPr lang="de-DE" sz="900" dirty="0"/>
          </a:p>
        </p:txBody>
      </p:sp>
      <p:sp>
        <p:nvSpPr>
          <p:cNvPr id="31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D:\Astrometrie\Z84\Veränderlicher\Detail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62148"/>
            <a:ext cx="6552727" cy="3975164"/>
          </a:xfrm>
          <a:prstGeom prst="rect">
            <a:avLst/>
          </a:prstGeom>
          <a:noFill/>
        </p:spPr>
      </p:pic>
      <p:cxnSp>
        <p:nvCxnSpPr>
          <p:cNvPr id="6" name="Gerade Verbindung 5"/>
          <p:cNvCxnSpPr/>
          <p:nvPr/>
        </p:nvCxnSpPr>
        <p:spPr>
          <a:xfrm>
            <a:off x="2627784" y="3212976"/>
            <a:ext cx="4392488" cy="6678"/>
          </a:xfrm>
          <a:prstGeom prst="line">
            <a:avLst/>
          </a:prstGeom>
          <a:ln w="25400">
            <a:solidFill>
              <a:srgbClr val="FF0000"/>
            </a:solidFill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7020272" y="3212976"/>
            <a:ext cx="144016" cy="194421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H="1">
            <a:off x="7164288" y="5153300"/>
            <a:ext cx="73611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1"/>
          <p:cNvSpPr txBox="1">
            <a:spLocks/>
          </p:cNvSpPr>
          <p:nvPr/>
        </p:nvSpPr>
        <p:spPr>
          <a:xfrm>
            <a:off x="395536" y="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Offene Fragen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feld 5"/>
          <p:cNvSpPr txBox="1"/>
          <p:nvPr/>
        </p:nvSpPr>
        <p:spPr>
          <a:xfrm>
            <a:off x="741289" y="819289"/>
            <a:ext cx="63493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 smtClean="0"/>
              <a:t>Offene Fragen zum möglichen Kurvenverlauf: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rgbClr val="FFC000"/>
                </a:solidFill>
              </a:rPr>
              <a:t>Welche Helligkeit ist der  „Normalzustand“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rgbClr val="0070C0"/>
                </a:solidFill>
              </a:rPr>
              <a:t>Gab es zuvor schon ein Anstieg oder Einbruch der Helligkeit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rgbClr val="00B050"/>
                </a:solidFill>
              </a:rPr>
              <a:t>Kommt irgendwann wieder ein Anstieg oder ein weiterer Einbruch der Helligkeit?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Gibt es eine Periodizität oder war das ein einmaliges Ereignis?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smtClean="0"/>
              <a:t>Welches Phänomen kann so etwas verursachen? </a:t>
            </a:r>
            <a:endParaRPr lang="de-DE" sz="1400" dirty="0"/>
          </a:p>
        </p:txBody>
      </p:sp>
      <p:sp>
        <p:nvSpPr>
          <p:cNvPr id="13" name="Rechteck 12"/>
          <p:cNvSpPr/>
          <p:nvPr/>
        </p:nvSpPr>
        <p:spPr>
          <a:xfrm>
            <a:off x="281723" y="3503668"/>
            <a:ext cx="1943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FFC000"/>
                </a:solidFill>
              </a:rPr>
              <a:t>Normalhelligkeit ?</a:t>
            </a:r>
            <a:endParaRPr lang="de-DE" dirty="0">
              <a:solidFill>
                <a:srgbClr val="FFC000"/>
              </a:solidFill>
            </a:endParaRPr>
          </a:p>
        </p:txBody>
      </p:sp>
      <p:cxnSp>
        <p:nvCxnSpPr>
          <p:cNvPr id="14" name="Gerade Verbindung 14"/>
          <p:cNvCxnSpPr/>
          <p:nvPr/>
        </p:nvCxnSpPr>
        <p:spPr>
          <a:xfrm flipH="1">
            <a:off x="2225460" y="3284984"/>
            <a:ext cx="402324" cy="1800200"/>
          </a:xfrm>
          <a:prstGeom prst="line">
            <a:avLst/>
          </a:prstGeom>
          <a:ln w="25400">
            <a:solidFill>
              <a:srgbClr val="0070C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4"/>
          <p:cNvCxnSpPr/>
          <p:nvPr/>
        </p:nvCxnSpPr>
        <p:spPr>
          <a:xfrm flipH="1">
            <a:off x="7983500" y="3151688"/>
            <a:ext cx="641636" cy="1933496"/>
          </a:xfrm>
          <a:prstGeom prst="line">
            <a:avLst/>
          </a:prstGeom>
          <a:ln w="25400">
            <a:solidFill>
              <a:srgbClr val="00B05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2"/>
          <p:cNvCxnSpPr/>
          <p:nvPr/>
        </p:nvCxnSpPr>
        <p:spPr>
          <a:xfrm flipV="1">
            <a:off x="451511" y="3212976"/>
            <a:ext cx="1799054" cy="667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12"/>
          <p:cNvCxnSpPr/>
          <p:nvPr/>
        </p:nvCxnSpPr>
        <p:spPr>
          <a:xfrm>
            <a:off x="451511" y="5151456"/>
            <a:ext cx="1773949" cy="1844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2627784" y="3392328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B0F0"/>
                </a:solidFill>
              </a:rPr>
              <a:t>?</a:t>
            </a:r>
            <a:endParaRPr lang="de-DE" b="1" dirty="0">
              <a:solidFill>
                <a:srgbClr val="00B0F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958394" y="410934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?</a:t>
            </a:r>
            <a:endParaRPr lang="de-DE" b="1" dirty="0">
              <a:solidFill>
                <a:srgbClr val="00B050"/>
              </a:solidFill>
            </a:endParaRPr>
          </a:p>
        </p:txBody>
      </p:sp>
      <p:cxnSp>
        <p:nvCxnSpPr>
          <p:cNvPr id="32" name="Gerade Verbindung 14"/>
          <p:cNvCxnSpPr/>
          <p:nvPr/>
        </p:nvCxnSpPr>
        <p:spPr>
          <a:xfrm flipH="1" flipV="1">
            <a:off x="7958395" y="5151456"/>
            <a:ext cx="292067" cy="725816"/>
          </a:xfrm>
          <a:prstGeom prst="line">
            <a:avLst/>
          </a:prstGeom>
          <a:ln w="25400">
            <a:solidFill>
              <a:srgbClr val="00B05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14"/>
          <p:cNvCxnSpPr/>
          <p:nvPr/>
        </p:nvCxnSpPr>
        <p:spPr>
          <a:xfrm flipH="1" flipV="1">
            <a:off x="2379251" y="2387464"/>
            <a:ext cx="249514" cy="796580"/>
          </a:xfrm>
          <a:prstGeom prst="line">
            <a:avLst/>
          </a:prstGeom>
          <a:ln w="25400">
            <a:solidFill>
              <a:srgbClr val="0070C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78098"/>
          </a:xfrm>
        </p:spPr>
        <p:txBody>
          <a:bodyPr>
            <a:normAutofit/>
          </a:bodyPr>
          <a:lstStyle/>
          <a:p>
            <a:r>
              <a:rPr lang="de-DE" sz="3200" b="1" dirty="0" smtClean="0"/>
              <a:t>Schwarzes Loch zerreißt (verschluckt) Stern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 smtClean="0"/>
              <a:t>Ein bisher sehr Selten beobachtetes Ereignis ist das Gezeiten-Stern-Zerriss-Ereignis am Schwarzen Loch - </a:t>
            </a:r>
            <a:r>
              <a:rPr lang="de-DE" sz="1400" dirty="0" err="1"/>
              <a:t>Tidal</a:t>
            </a:r>
            <a:r>
              <a:rPr lang="de-DE" sz="1400" dirty="0"/>
              <a:t> </a:t>
            </a:r>
            <a:r>
              <a:rPr lang="de-DE" sz="1400" dirty="0" err="1"/>
              <a:t>Disruption</a:t>
            </a:r>
            <a:r>
              <a:rPr lang="de-DE" sz="1400" dirty="0"/>
              <a:t> </a:t>
            </a:r>
            <a:r>
              <a:rPr lang="de-DE" sz="1400" dirty="0" smtClean="0"/>
              <a:t>Event. Am 29. Januar 2019 wurde ein heller Ausbruch durch den All-Sky </a:t>
            </a:r>
            <a:r>
              <a:rPr lang="de-DE" sz="1400" dirty="0" err="1" smtClean="0"/>
              <a:t>Automated</a:t>
            </a:r>
            <a:r>
              <a:rPr lang="de-DE" sz="1400" dirty="0" smtClean="0"/>
              <a:t> Survey </a:t>
            </a:r>
            <a:r>
              <a:rPr lang="de-DE" sz="1400" dirty="0" err="1" smtClean="0"/>
              <a:t>for</a:t>
            </a:r>
            <a:r>
              <a:rPr lang="de-DE" sz="1400" dirty="0" smtClean="0"/>
              <a:t> Supernovae (ASASSN) registriert. Das Ereignis fand im Zentrum einer 375 Millionen Lichtjahre entfernten Galaxie statt.</a:t>
            </a:r>
            <a:endParaRPr lang="de-DE" sz="1400" dirty="0"/>
          </a:p>
        </p:txBody>
      </p:sp>
      <p:pic>
        <p:nvPicPr>
          <p:cNvPr id="1026" name="Picture 2" descr="Tidal Disruption Even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1652934"/>
            <a:ext cx="3024335" cy="248685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060848"/>
            <a:ext cx="3491880" cy="3915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5868144" y="5949280"/>
            <a:ext cx="302433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err="1" smtClean="0"/>
              <a:t>Quelle</a:t>
            </a:r>
            <a:r>
              <a:rPr lang="en-US" sz="900" i="1" dirty="0" smtClean="0"/>
              <a:t>: </a:t>
            </a:r>
            <a:r>
              <a:rPr lang="en-US" sz="900" i="1" dirty="0" err="1" smtClean="0"/>
              <a:t>Holoien</a:t>
            </a:r>
            <a:r>
              <a:rPr lang="en-US" sz="900" i="1" dirty="0" smtClean="0"/>
              <a:t> T.W.S. et all (2109): Discovery and Early Evolution of ASASSN-19bt, the First TDE Detected by TESS; The Astrophysical Journal 883 2. </a:t>
            </a:r>
            <a:endParaRPr lang="de-DE" sz="900" i="1" dirty="0"/>
          </a:p>
        </p:txBody>
      </p:sp>
      <p:sp>
        <p:nvSpPr>
          <p:cNvPr id="7" name="Rechteck 6"/>
          <p:cNvSpPr/>
          <p:nvPr/>
        </p:nvSpPr>
        <p:spPr>
          <a:xfrm>
            <a:off x="539552" y="4139788"/>
            <a:ext cx="4752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900" dirty="0" err="1" smtClean="0"/>
              <a:t>Künstlerische</a:t>
            </a:r>
            <a:r>
              <a:rPr lang="fr-FR" sz="900" dirty="0" smtClean="0"/>
              <a:t> </a:t>
            </a:r>
            <a:r>
              <a:rPr lang="fr-FR" sz="900" dirty="0" err="1" smtClean="0"/>
              <a:t>Darstellung</a:t>
            </a:r>
            <a:r>
              <a:rPr lang="fr-FR" sz="900" dirty="0" smtClean="0"/>
              <a:t> </a:t>
            </a:r>
          </a:p>
          <a:p>
            <a:r>
              <a:rPr lang="fr-FR" sz="900" dirty="0" smtClean="0"/>
              <a:t>© Robin </a:t>
            </a:r>
            <a:r>
              <a:rPr lang="fr-FR" sz="900" dirty="0" err="1" smtClean="0"/>
              <a:t>Dienel</a:t>
            </a:r>
            <a:r>
              <a:rPr lang="fr-FR" sz="900" dirty="0" smtClean="0"/>
              <a:t>/Carnegie Institution for Science</a:t>
            </a:r>
            <a:endParaRPr lang="de-DE" sz="9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700808"/>
            <a:ext cx="1656184" cy="143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3758271" y="3183537"/>
            <a:ext cx="1677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 smtClean="0"/>
              <a:t>Las </a:t>
            </a:r>
            <a:r>
              <a:rPr lang="de-DE" sz="900" dirty="0" err="1" smtClean="0"/>
              <a:t>Cumbres</a:t>
            </a:r>
            <a:r>
              <a:rPr lang="de-DE" sz="900" dirty="0" smtClean="0"/>
              <a:t> Observatory, 1-m Teleskop. </a:t>
            </a:r>
          </a:p>
          <a:p>
            <a:r>
              <a:rPr lang="de-DE" sz="900" dirty="0" smtClean="0"/>
              <a:t>RA 07:00:11.41, </a:t>
            </a:r>
          </a:p>
          <a:p>
            <a:r>
              <a:rPr lang="de-DE" sz="900" dirty="0" smtClean="0"/>
              <a:t>DEC -66:02:25.16 (J2000)</a:t>
            </a:r>
            <a:endParaRPr lang="de-DE" sz="900" dirty="0"/>
          </a:p>
        </p:txBody>
      </p:sp>
      <p:sp>
        <p:nvSpPr>
          <p:cNvPr id="12" name="Rechteck 11"/>
          <p:cNvSpPr/>
          <p:nvPr/>
        </p:nvSpPr>
        <p:spPr>
          <a:xfrm>
            <a:off x="467544" y="5160674"/>
            <a:ext cx="52999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Gründe dagegen: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Passt nicht zu unserer Lichtkurve -&gt; </a:t>
            </a:r>
            <a:r>
              <a:rPr lang="de-DE" sz="1200" dirty="0" smtClean="0"/>
              <a:t>Das „</a:t>
            </a:r>
            <a:r>
              <a:rPr lang="de-DE" sz="1200" dirty="0" err="1" smtClean="0"/>
              <a:t>Tidal</a:t>
            </a:r>
            <a:r>
              <a:rPr lang="de-DE" sz="1200" dirty="0" smtClean="0"/>
              <a:t> </a:t>
            </a:r>
            <a:r>
              <a:rPr lang="de-DE" sz="1200" dirty="0" err="1"/>
              <a:t>Disruption</a:t>
            </a:r>
            <a:r>
              <a:rPr lang="de-DE" sz="1200" dirty="0"/>
              <a:t> </a:t>
            </a:r>
            <a:r>
              <a:rPr lang="de-DE" sz="1200" dirty="0" smtClean="0"/>
              <a:t>Event“ erzeugt aus physikalischen Gründen keine </a:t>
            </a:r>
            <a:r>
              <a:rPr lang="de-DE" sz="1200" dirty="0"/>
              <a:t>schnellen </a:t>
            </a:r>
            <a:r>
              <a:rPr lang="de-DE" sz="1200" dirty="0" smtClean="0"/>
              <a:t>Helligkeitssprünge.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Ereignis in einer anderen Galaxie kann ausgeschlossen werden, wegen der Lage des Objekts (Sternbild Schütze - Milchstraßenzentrum</a:t>
            </a:r>
            <a:r>
              <a:rPr lang="de-DE" sz="1200" dirty="0" smtClean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Äußerst selten beobachtet - bisher erst ein paar mal von Berufsastronomen</a:t>
            </a:r>
            <a:endParaRPr lang="de-DE" sz="1200" dirty="0"/>
          </a:p>
        </p:txBody>
      </p:sp>
      <p:cxnSp>
        <p:nvCxnSpPr>
          <p:cNvPr id="5" name="Gewinkelter Verbinder 4"/>
          <p:cNvCxnSpPr/>
          <p:nvPr/>
        </p:nvCxnSpPr>
        <p:spPr>
          <a:xfrm>
            <a:off x="8329899" y="4624738"/>
            <a:ext cx="562581" cy="503291"/>
          </a:xfrm>
          <a:prstGeom prst="bentConnector3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Vortrag\Veränderlicher\LichtkurveTag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3356992"/>
            <a:ext cx="10369152" cy="4464496"/>
          </a:xfrm>
          <a:prstGeom prst="rect">
            <a:avLst/>
          </a:prstGeom>
          <a:noFill/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395536" y="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Mikrolinseneffekt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51520" y="620688"/>
            <a:ext cx="856895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400" dirty="0" smtClean="0"/>
              <a:t>Wird die Sichtlinie zu einem Hintergrundstern von einem  Planeten oder Stern passiert, </a:t>
            </a:r>
            <a:r>
              <a:rPr lang="de-DE" sz="1400" dirty="0"/>
              <a:t>dann wird </a:t>
            </a:r>
            <a:r>
              <a:rPr lang="de-DE" sz="1400" dirty="0" smtClean="0"/>
              <a:t>die Helligkeit des Hintergrundsterns durch den</a:t>
            </a:r>
            <a:r>
              <a:rPr lang="de-DE" sz="1400" dirty="0"/>
              <a:t> </a:t>
            </a:r>
            <a:r>
              <a:rPr lang="de-DE" sz="1400" dirty="0" err="1"/>
              <a:t>gravitativen</a:t>
            </a:r>
            <a:r>
              <a:rPr lang="de-DE" sz="1400" dirty="0"/>
              <a:t> </a:t>
            </a:r>
            <a:r>
              <a:rPr lang="de-DE" sz="1400" b="1" dirty="0" smtClean="0"/>
              <a:t>Mikrolinseneffekt</a:t>
            </a:r>
            <a:r>
              <a:rPr lang="de-DE" sz="1400" dirty="0" smtClean="0"/>
              <a:t> merklich verstärkt. Von der Erde aus gesehen muss sich dieser Winkelabstand innerhalb des Einsteinradius befinden, welcher in der Größenordnung </a:t>
            </a:r>
            <a:r>
              <a:rPr lang="de-DE" sz="1400" dirty="0"/>
              <a:t>einer </a:t>
            </a:r>
            <a:r>
              <a:rPr lang="de-DE" sz="1400" dirty="0" smtClean="0"/>
              <a:t>Tausendstel Bogensekunde liegt. Je nach Masse des </a:t>
            </a:r>
            <a:r>
              <a:rPr lang="de-DE" sz="1400" dirty="0"/>
              <a:t>Linsenobjekts und der relativen Bewegung von Linse und Hintergrundobjekt dauert das </a:t>
            </a:r>
            <a:r>
              <a:rPr lang="de-DE" sz="1400" dirty="0" smtClean="0"/>
              <a:t>einige </a:t>
            </a:r>
            <a:r>
              <a:rPr lang="de-DE" sz="1400" dirty="0"/>
              <a:t>Tage bis Monate.</a:t>
            </a:r>
            <a:endParaRPr lang="de-DE" sz="1400" dirty="0">
              <a:effectLst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90239"/>
            <a:ext cx="5292080" cy="1896029"/>
          </a:xfrm>
          <a:prstGeom prst="rect">
            <a:avLst/>
          </a:prstGeom>
        </p:spPr>
      </p:pic>
      <p:pic>
        <p:nvPicPr>
          <p:cNvPr id="1026" name="Picture 2" descr="Schaugrafik Gravitationsbedingter Mikrolinseneffek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1" y="1865803"/>
            <a:ext cx="2180273" cy="163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447511" y="3275884"/>
            <a:ext cx="188064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Bildrechte: </a:t>
            </a:r>
            <a:r>
              <a:rPr lang="de-DE" sz="800" dirty="0" err="1">
                <a:solidFill>
                  <a:schemeClr val="bg1">
                    <a:lumMod val="75000"/>
                  </a:schemeClr>
                </a:solidFill>
              </a:rPr>
              <a:t>imago</a:t>
            </a:r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/Science </a:t>
            </a:r>
            <a:r>
              <a:rPr lang="de-DE" sz="800" dirty="0" err="1">
                <a:solidFill>
                  <a:schemeClr val="bg1">
                    <a:lumMod val="75000"/>
                  </a:schemeClr>
                </a:solidFill>
              </a:rPr>
              <a:t>Photo</a:t>
            </a:r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 Library </a:t>
            </a:r>
          </a:p>
        </p:txBody>
      </p:sp>
      <p:sp>
        <p:nvSpPr>
          <p:cNvPr id="12" name="Rechteck 11"/>
          <p:cNvSpPr/>
          <p:nvPr/>
        </p:nvSpPr>
        <p:spPr>
          <a:xfrm>
            <a:off x="323528" y="5013176"/>
            <a:ext cx="6552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dirty="0" smtClean="0"/>
              <a:t>Gründe dagegen: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e-DE" sz="1200" dirty="0" smtClean="0"/>
              <a:t>Passt </a:t>
            </a:r>
            <a:r>
              <a:rPr lang="de-DE" sz="1200" dirty="0"/>
              <a:t>nicht zu unserer </a:t>
            </a:r>
            <a:r>
              <a:rPr lang="de-DE" sz="1200" dirty="0" smtClean="0"/>
              <a:t>Lichtkurve -&gt; Beim Mikrolinsen-Ereignis steigt die Helligkeit über Tage bis Monate kontinuierlich an und sinkt dann wieder ebenso kontinuierlich, ähnlich einer Gauß-Glockenkurve</a:t>
            </a:r>
            <a:r>
              <a:rPr lang="de-DE" sz="1200" dirty="0"/>
              <a:t>.</a:t>
            </a:r>
            <a:r>
              <a:rPr lang="de-DE" sz="1200" dirty="0" smtClean="0"/>
              <a:t> Helligkeitssprünge innerhalb von Minuten sind bei diesem Effekt physikalisch nicht möglich.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e-DE" sz="1200" dirty="0" smtClean="0"/>
              <a:t>Solche Ereignisse sind sehr selten und werden in der Regel von professionellen Himmelsdurchmusterungen entdeckt.</a:t>
            </a:r>
          </a:p>
        </p:txBody>
      </p:sp>
      <p:sp>
        <p:nvSpPr>
          <p:cNvPr id="17" name="Bogen 16"/>
          <p:cNvSpPr/>
          <p:nvPr/>
        </p:nvSpPr>
        <p:spPr>
          <a:xfrm>
            <a:off x="-396552" y="3933056"/>
            <a:ext cx="9937104" cy="305742"/>
          </a:xfrm>
          <a:prstGeom prst="arc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Bogen 17"/>
          <p:cNvSpPr/>
          <p:nvPr/>
        </p:nvSpPr>
        <p:spPr>
          <a:xfrm flipH="1">
            <a:off x="-468560" y="3933056"/>
            <a:ext cx="10153128" cy="543116"/>
          </a:xfrm>
          <a:prstGeom prst="arc">
            <a:avLst>
              <a:gd name="adj1" fmla="val 16200000"/>
              <a:gd name="adj2" fmla="val 17400"/>
            </a:avLst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 rot="159728">
            <a:off x="6714559" y="3930617"/>
            <a:ext cx="2235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 smtClean="0">
                <a:solidFill>
                  <a:srgbClr val="FFC000"/>
                </a:solidFill>
              </a:rPr>
              <a:t>Gestreckt </a:t>
            </a:r>
            <a:r>
              <a:rPr lang="de-DE" sz="1400" b="1" dirty="0">
                <a:solidFill>
                  <a:srgbClr val="FFC000"/>
                </a:solidFill>
              </a:rPr>
              <a:t>um </a:t>
            </a:r>
            <a:r>
              <a:rPr lang="de-DE" sz="1400" b="1" dirty="0" smtClean="0">
                <a:solidFill>
                  <a:srgbClr val="FFC000"/>
                </a:solidFill>
              </a:rPr>
              <a:t>Faktor </a:t>
            </a:r>
            <a:r>
              <a:rPr lang="de-DE" sz="1400" b="1" dirty="0">
                <a:solidFill>
                  <a:srgbClr val="FFC000"/>
                </a:solidFill>
              </a:rPr>
              <a:t>10.000</a:t>
            </a:r>
          </a:p>
        </p:txBody>
      </p:sp>
      <p:sp>
        <p:nvSpPr>
          <p:cNvPr id="13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95536" y="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Gammablitz - Gamma Ray Burst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85" y="3877839"/>
            <a:ext cx="2086297" cy="105075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52719" y="4915023"/>
            <a:ext cx="3486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800" dirty="0"/>
              <a:t>Optisches Nachleuchten des Gammablitzes </a:t>
            </a:r>
            <a:r>
              <a:rPr lang="de-DE" sz="800" dirty="0">
                <a:hlinkClick r:id="rId3" tooltip="GRB-990123 (Seite nicht vorhanden)"/>
              </a:rPr>
              <a:t>GRB-990123</a:t>
            </a:r>
            <a:r>
              <a:rPr lang="de-DE" sz="800" dirty="0"/>
              <a:t> </a:t>
            </a:r>
            <a:r>
              <a:rPr lang="de-DE" sz="800" dirty="0" smtClean="0"/>
              <a:t>Das darüber liegende </a:t>
            </a:r>
            <a:r>
              <a:rPr lang="de-DE" sz="800" dirty="0"/>
              <a:t>gekrümmte Objekt ist die Galaxie, aus der er stammt. Diese wurde vermutlich durch eine Kollision mit einer anderen Galaxie </a:t>
            </a:r>
            <a:r>
              <a:rPr lang="de-DE" sz="800" dirty="0" smtClean="0"/>
              <a:t>verformt. </a:t>
            </a:r>
            <a:r>
              <a:rPr lang="fr-FR" sz="800" dirty="0"/>
              <a:t>© </a:t>
            </a:r>
            <a:r>
              <a:rPr lang="fr-FR" sz="800" dirty="0" smtClean="0"/>
              <a:t>NASA</a:t>
            </a:r>
            <a:endParaRPr lang="de-DE" sz="800" dirty="0"/>
          </a:p>
        </p:txBody>
      </p:sp>
      <p:sp>
        <p:nvSpPr>
          <p:cNvPr id="5" name="Rechteck 4"/>
          <p:cNvSpPr/>
          <p:nvPr/>
        </p:nvSpPr>
        <p:spPr>
          <a:xfrm>
            <a:off x="288032" y="620688"/>
            <a:ext cx="86764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smtClean="0"/>
              <a:t>Gammastrahlenblitze</a:t>
            </a:r>
            <a:r>
              <a:rPr lang="de-DE" sz="1400" dirty="0" smtClean="0"/>
              <a:t> sind </a:t>
            </a:r>
            <a:r>
              <a:rPr lang="de-DE" sz="1400" dirty="0"/>
              <a:t>Energieausbrüche sehr </a:t>
            </a:r>
            <a:r>
              <a:rPr lang="de-DE" sz="1400" dirty="0" smtClean="0"/>
              <a:t>hoher Leistung. Die Gammastrahlenquellen zeigen ein Nachglühen im optischen Spektralbereich. </a:t>
            </a:r>
            <a:r>
              <a:rPr lang="de-DE" sz="1400" dirty="0"/>
              <a:t>Auf Grund der kurzen Dauer des Gammablitzes kann das Gebiet, aus dem er ausgesendet wurde, nicht sehr groß </a:t>
            </a:r>
            <a:r>
              <a:rPr lang="de-DE" sz="1400" dirty="0" smtClean="0"/>
              <a:t>sein. </a:t>
            </a:r>
            <a:r>
              <a:rPr lang="de-DE" sz="1400" dirty="0"/>
              <a:t>Die Entstehung der Gammablitze ist noch nicht vollständig </a:t>
            </a:r>
            <a:r>
              <a:rPr lang="de-DE" sz="1400" dirty="0" smtClean="0"/>
              <a:t>geklärt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Supernova-Explosionen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Verschmelzende Neutronensterne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9" y="2334336"/>
            <a:ext cx="1829517" cy="1697279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003046" y="2908937"/>
            <a:ext cx="21541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800" dirty="0"/>
              <a:t>Künstlerische Darstellung eines hellen </a:t>
            </a:r>
            <a:r>
              <a:rPr lang="de-DE" sz="800" dirty="0" smtClean="0"/>
              <a:t>Gammablitzes. Die </a:t>
            </a:r>
            <a:r>
              <a:rPr lang="de-DE" sz="800" dirty="0"/>
              <a:t>Energie aus der Explosion strahlt in zwei schmalen, entgegengesetzt gerichteten </a:t>
            </a:r>
            <a:r>
              <a:rPr lang="de-DE" sz="800" dirty="0" smtClean="0"/>
              <a:t>Jets </a:t>
            </a:r>
            <a:r>
              <a:rPr lang="fr-FR" sz="800" dirty="0"/>
              <a:t>© </a:t>
            </a:r>
            <a:r>
              <a:rPr lang="fr-FR" sz="800" dirty="0" smtClean="0"/>
              <a:t>NASA</a:t>
            </a:r>
            <a:endParaRPr lang="de-DE" sz="800" dirty="0"/>
          </a:p>
        </p:txBody>
      </p:sp>
      <p:sp>
        <p:nvSpPr>
          <p:cNvPr id="10" name="Rechteck 9"/>
          <p:cNvSpPr/>
          <p:nvPr/>
        </p:nvSpPr>
        <p:spPr>
          <a:xfrm>
            <a:off x="179512" y="5517232"/>
            <a:ext cx="88461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Gründe dagegen: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Es wurde an der Koordinate kein Gammablitz beobachtet.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Passt </a:t>
            </a:r>
            <a:r>
              <a:rPr lang="de-DE" sz="1200" dirty="0"/>
              <a:t>nicht zu unserer Lichtkurve -&gt; </a:t>
            </a:r>
            <a:r>
              <a:rPr lang="de-DE" sz="1200" dirty="0" smtClean="0"/>
              <a:t>Gammablitz-Lichtkurve zeichnet sich durch einen sehr schnellen, steilen Helligkeitsanstieg um mehrere Magnituden aus, gefolgt von einem Maximum, das nur wenige Minuten andauert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Ereignis </a:t>
            </a:r>
            <a:r>
              <a:rPr lang="de-DE" sz="1200" dirty="0"/>
              <a:t>in einer anderen Galaxie kann ausgeschlossen werden, wegen der Lage des Objekts (Sternbild Schütze - Milchstraßenzentrum</a:t>
            </a:r>
            <a:r>
              <a:rPr lang="de-DE" sz="1200" dirty="0" smtClean="0"/>
              <a:t>)</a:t>
            </a:r>
            <a:endParaRPr lang="de-DE" sz="12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7" t="10482" r="36838" b="23440"/>
          <a:stretch/>
        </p:blipFill>
        <p:spPr>
          <a:xfrm>
            <a:off x="4355976" y="1330284"/>
            <a:ext cx="4464496" cy="4691004"/>
          </a:xfrm>
          <a:prstGeom prst="rect">
            <a:avLst/>
          </a:prstGeom>
        </p:spPr>
      </p:pic>
      <p:pic>
        <p:nvPicPr>
          <p:cNvPr id="6" name="Picture 2" descr="D:\Vortrag\Veränderlicher\LichtkurveTag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1644362"/>
            <a:ext cx="4488009" cy="711116"/>
          </a:xfrm>
          <a:prstGeom prst="rect">
            <a:avLst/>
          </a:prstGeom>
          <a:noFill/>
        </p:spPr>
      </p:pic>
      <p:sp>
        <p:nvSpPr>
          <p:cNvPr id="12" name="Rechteck 11"/>
          <p:cNvSpPr/>
          <p:nvPr/>
        </p:nvSpPr>
        <p:spPr>
          <a:xfrm>
            <a:off x="7062041" y="2347130"/>
            <a:ext cx="1637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err="1" smtClean="0">
                <a:solidFill>
                  <a:schemeClr val="bg1">
                    <a:lumMod val="50000"/>
                  </a:schemeClr>
                </a:solidFill>
                <a:latin typeface="CMR8"/>
              </a:rPr>
              <a:t>Quelle:Bloom</a:t>
            </a:r>
            <a:r>
              <a:rPr lang="de-DE" sz="800" dirty="0" smtClean="0">
                <a:solidFill>
                  <a:schemeClr val="bg1">
                    <a:lumMod val="50000"/>
                  </a:schemeClr>
                </a:solidFill>
                <a:latin typeface="CMR8"/>
              </a:rPr>
              <a:t> 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CMR8"/>
              </a:rPr>
              <a:t>J. et al., 2008, </a:t>
            </a:r>
            <a:r>
              <a:rPr lang="de-DE" sz="800" dirty="0" err="1">
                <a:solidFill>
                  <a:schemeClr val="bg1">
                    <a:lumMod val="50000"/>
                  </a:schemeClr>
                </a:solidFill>
                <a:latin typeface="CMR8"/>
              </a:rPr>
              <a:t>preprint</a:t>
            </a: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CMR8"/>
              </a:rPr>
              <a:t> (arXiv:0803.3215)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95536" y="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Supernova</a:t>
            </a:r>
            <a:endParaRPr kumimoji="0" lang="de-DE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51520" y="5157192"/>
            <a:ext cx="87849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Gründe dagegen</a:t>
            </a:r>
            <a:r>
              <a:rPr lang="de-DE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Supernova in einer anderen Galaxie kann ausgeschlossen werden, wegen der Lage des Objekts (Sternbild Schütze - Milchstraßenzentrum)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Zu lichtschwach für eine Supernova in unserer eigenen </a:t>
            </a:r>
            <a:r>
              <a:rPr lang="de-DE" sz="1200" dirty="0" smtClean="0"/>
              <a:t>Galaxie, hätte bereits beim Ausbruch entdeckt werden müssen, da so hell wie eine ganze Galaxie.</a:t>
            </a:r>
            <a:endParaRPr lang="de-DE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Passt nicht zu unserer Lichtkurve -&gt; </a:t>
            </a:r>
            <a:r>
              <a:rPr lang="de-DE" sz="1200" dirty="0" smtClean="0"/>
              <a:t> Supernova </a:t>
            </a:r>
            <a:r>
              <a:rPr lang="de-DE" sz="1200" dirty="0"/>
              <a:t>in der Abklingphase macht keine schnellen </a:t>
            </a:r>
            <a:r>
              <a:rPr lang="de-DE" sz="1200" dirty="0" smtClean="0"/>
              <a:t>Helligkeitssprünge.</a:t>
            </a:r>
            <a:endParaRPr lang="de-DE" sz="12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2" r="3902" b="8642"/>
          <a:stretch/>
        </p:blipFill>
        <p:spPr>
          <a:xfrm>
            <a:off x="4211960" y="1484784"/>
            <a:ext cx="4306498" cy="3044928"/>
          </a:xfrm>
          <a:prstGeom prst="rect">
            <a:avLst/>
          </a:prstGeom>
        </p:spPr>
      </p:pic>
      <p:cxnSp>
        <p:nvCxnSpPr>
          <p:cNvPr id="9" name="Gewinkelter Verbinder 8"/>
          <p:cNvCxnSpPr/>
          <p:nvPr/>
        </p:nvCxnSpPr>
        <p:spPr>
          <a:xfrm>
            <a:off x="6427989" y="2492896"/>
            <a:ext cx="734380" cy="720080"/>
          </a:xfrm>
          <a:prstGeom prst="bentConnector3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6801531" y="2689756"/>
            <a:ext cx="1932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Verlauf der Lichtkurve </a:t>
            </a:r>
            <a:r>
              <a:rPr lang="de-DE" sz="1200" b="1" dirty="0">
                <a:solidFill>
                  <a:srgbClr val="FF0000"/>
                </a:solidFill>
              </a:rPr>
              <a:t>unseres Objektes </a:t>
            </a:r>
          </a:p>
        </p:txBody>
      </p:sp>
      <p:sp>
        <p:nvSpPr>
          <p:cNvPr id="12" name="Rechteck 11"/>
          <p:cNvSpPr/>
          <p:nvPr/>
        </p:nvSpPr>
        <p:spPr>
          <a:xfrm>
            <a:off x="288032" y="620688"/>
            <a:ext cx="86764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Eine </a:t>
            </a:r>
            <a:r>
              <a:rPr lang="de-DE" sz="1400" b="1" dirty="0"/>
              <a:t>Supernova</a:t>
            </a:r>
            <a:r>
              <a:rPr lang="de-DE" sz="1400" dirty="0"/>
              <a:t> </a:t>
            </a:r>
            <a:r>
              <a:rPr lang="de-DE" sz="1400" dirty="0" smtClean="0"/>
              <a:t>ist </a:t>
            </a:r>
            <a:r>
              <a:rPr lang="de-DE" sz="1400" dirty="0"/>
              <a:t>das kurzzeitige, helle Aufleuchten eines </a:t>
            </a:r>
            <a:r>
              <a:rPr lang="de-DE" sz="1400" dirty="0" smtClean="0"/>
              <a:t>massereichen Sterns </a:t>
            </a:r>
            <a:r>
              <a:rPr lang="de-DE" sz="1400" dirty="0"/>
              <a:t>am Ende seiner Lebenszeit durch eine Explosion, bei der der ursprüngliche Stern selbst vernichtet wird. </a:t>
            </a:r>
            <a:r>
              <a:rPr lang="de-DE" sz="1400" dirty="0" smtClean="0"/>
              <a:t>Die Leuchtkraft </a:t>
            </a:r>
            <a:r>
              <a:rPr lang="de-DE" sz="1400" dirty="0"/>
              <a:t>des Sterns nimmt dabei millionen- bis milliardenfach zu, er wird für kurze Zeit so hell wie eine </a:t>
            </a:r>
            <a:r>
              <a:rPr lang="de-DE" sz="1400" dirty="0" smtClean="0"/>
              <a:t>ganze Galaxie. </a:t>
            </a:r>
            <a:endParaRPr lang="de-DE" sz="1400" dirty="0">
              <a:effectLst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13" y="3501008"/>
            <a:ext cx="1884631" cy="1728192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251520" y="3861048"/>
            <a:ext cx="187220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900" dirty="0" smtClean="0"/>
              <a:t>Falschfarbenbild des Krebsnebels, Überrest der Supernova aus dem Jahr 1054, die Farben ent­sprechen verschiedenen Bereichen des elektro­magnetischen Spektrums von Infrarot bis zur Röntgenstrahlung. </a:t>
            </a:r>
            <a:r>
              <a:rPr lang="fr-FR" sz="900" dirty="0"/>
              <a:t>© </a:t>
            </a:r>
            <a:r>
              <a:rPr lang="fr-FR" sz="900" dirty="0" smtClean="0"/>
              <a:t>NASA</a:t>
            </a:r>
            <a:endParaRPr lang="de-DE" sz="9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4" y="1412776"/>
            <a:ext cx="2492584" cy="1872208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2843808" y="1916832"/>
            <a:ext cx="13681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/>
              <a:t>Die Supernova 1987A (links nach, rechts vor der Explosion) (AAO)</a:t>
            </a:r>
          </a:p>
        </p:txBody>
      </p:sp>
      <p:sp>
        <p:nvSpPr>
          <p:cNvPr id="13" name="Datumsplatzhalter 10"/>
          <p:cNvSpPr txBox="1">
            <a:spLocks/>
          </p:cNvSpPr>
          <p:nvPr/>
        </p:nvSpPr>
        <p:spPr>
          <a:xfrm>
            <a:off x="0" y="6492875"/>
            <a:ext cx="368275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Heppenheim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1200" dirty="0" smtClean="0">
                <a:solidFill>
                  <a:schemeClr val="tx1">
                    <a:tint val="75000"/>
                  </a:schemeClr>
                </a:solidFill>
              </a:rPr>
              <a:t>2020 - Erwin Schwab</a:t>
            </a:r>
            <a:endParaRPr lang="de-DE" sz="1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3183</Words>
  <Application>Microsoft Office PowerPoint</Application>
  <PresentationFormat>Bildschirmpräsentation (4:3)</PresentationFormat>
  <Paragraphs>375</Paragraphs>
  <Slides>35</Slides>
  <Notes>1</Notes>
  <HiddenSlides>4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0" baseType="lpstr">
      <vt:lpstr>Arial</vt:lpstr>
      <vt:lpstr>Calibri</vt:lpstr>
      <vt:lpstr>CMR8</vt:lpstr>
      <vt:lpstr>Times New Roman</vt:lpstr>
      <vt:lpstr>Larissa-Design</vt:lpstr>
      <vt:lpstr>Ein Stern ist plötzlich verschwunden  Hilfe, was soll ich tun?</vt:lpstr>
      <vt:lpstr>PowerPoint-Präsentation</vt:lpstr>
      <vt:lpstr>Beschreibung der Beobachtung</vt:lpstr>
      <vt:lpstr>PowerPoint-Präsentation</vt:lpstr>
      <vt:lpstr>PowerPoint-Präsentation</vt:lpstr>
      <vt:lpstr>Schwarzes Loch zerreißt (verschluckt) Stern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Eine weitere Bedeckung erwischt 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Rotationsperiode des Weißen Zwergsterns</vt:lpstr>
      <vt:lpstr>Erklärung der Feinstruktur der Rotationsperiode</vt:lpstr>
      <vt:lpstr>Polarlicht-Kranz bei der Erde</vt:lpstr>
      <vt:lpstr>Nachweis der Veränderung des Emissionsgebietes  auf der Oberfläche des Weißen Zwergsterns </vt:lpstr>
      <vt:lpstr>PowerPoint-Präsentation</vt:lpstr>
      <vt:lpstr>PowerPoint-Präsentation</vt:lpstr>
      <vt:lpstr>PowerPoint-Präsentation</vt:lpstr>
      <vt:lpstr>PowerPoint-Präsentation</vt:lpstr>
      <vt:lpstr>Erde 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erwin</dc:creator>
  <cp:lastModifiedBy>Schwab, Erwin</cp:lastModifiedBy>
  <cp:revision>348</cp:revision>
  <dcterms:created xsi:type="dcterms:W3CDTF">2020-02-04T12:35:26Z</dcterms:created>
  <dcterms:modified xsi:type="dcterms:W3CDTF">2020-03-05T15:49:17Z</dcterms:modified>
</cp:coreProperties>
</file>